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handoutMasterIdLst>
    <p:handoutMasterId r:id="rId23"/>
  </p:handoutMasterIdLst>
  <p:sldIdLst>
    <p:sldId id="256" r:id="rId3"/>
    <p:sldId id="260" r:id="rId5"/>
    <p:sldId id="425" r:id="rId6"/>
    <p:sldId id="417" r:id="rId7"/>
    <p:sldId id="434" r:id="rId8"/>
    <p:sldId id="435" r:id="rId9"/>
    <p:sldId id="436" r:id="rId10"/>
    <p:sldId id="437" r:id="rId11"/>
    <p:sldId id="438" r:id="rId12"/>
    <p:sldId id="441" r:id="rId13"/>
    <p:sldId id="442" r:id="rId14"/>
    <p:sldId id="444" r:id="rId15"/>
    <p:sldId id="445" r:id="rId16"/>
    <p:sldId id="446" r:id="rId17"/>
    <p:sldId id="447" r:id="rId18"/>
    <p:sldId id="450" r:id="rId19"/>
    <p:sldId id="451" r:id="rId20"/>
    <p:sldId id="454" r:id="rId21"/>
    <p:sldId id="439" r:id="rId22"/>
  </p:sldIdLst>
  <p:sldSz cx="12192000" cy="6858000"/>
  <p:notesSz cx="6858000" cy="9144000"/>
  <p:embeddedFontLst>
    <p:embeddedFont>
      <p:font typeface="方正小标宋简体" panose="03000509000000000000" charset="-122"/>
      <p:regular r:id="rId27"/>
    </p:embeddedFont>
    <p:embeddedFont>
      <p:font typeface="黑体" panose="02010609060101010101" pitchFamily="49" charset="-122"/>
      <p:regular r:id="rId28"/>
    </p:embeddedFont>
    <p:embeddedFont>
      <p:font typeface="楷体" panose="02010609060101010101" charset="-122"/>
      <p:regular r:id="rId29"/>
    </p:embeddedFont>
    <p:embeddedFont>
      <p:font typeface="微软雅黑" panose="020B0503020204020204" charset="-122"/>
      <p:regular r:id="rId30"/>
    </p:embeddedFont>
    <p:embeddedFont>
      <p:font typeface="方正舒体" panose="02010601030101010101" pitchFamily="2" charset="-122"/>
      <p:regular r:id="rId31"/>
    </p:embeddedFont>
    <p:embeddedFont>
      <p:font typeface="等线" panose="02010600030101010101" charset="-122"/>
      <p:regular r:id="rId32"/>
    </p:embeddedFont>
    <p:embeddedFont>
      <p:font typeface="等线 Light" panose="02010600030101010101" charset="-122"/>
      <p:regular r:id="rId33"/>
    </p:embeddedFont>
    <p:embeddedFont>
      <p:font typeface="Calibri" panose="020F0502020204030204" charset="0"/>
      <p:regular r:id="rId34"/>
      <p:bold r:id="rId35"/>
      <p:italic r:id="rId36"/>
      <p:boldItalic r:id="rId3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868"/>
    <p:restoredTop sz="94668"/>
  </p:normalViewPr>
  <p:slideViewPr>
    <p:cSldViewPr snapToGrid="0" snapToObjects="1">
      <p:cViewPr>
        <p:scale>
          <a:sx n="80" d="100"/>
          <a:sy n="80" d="100"/>
        </p:scale>
        <p:origin x="-48" y="672"/>
      </p:cViewPr>
      <p:guideLst>
        <p:guide orient="horz" pos="2159"/>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font" Target="fonts/font11.fntdata"/><Relationship Id="rId36" Type="http://schemas.openxmlformats.org/officeDocument/2006/relationships/font" Target="fonts/font10.fntdata"/><Relationship Id="rId35" Type="http://schemas.openxmlformats.org/officeDocument/2006/relationships/font" Target="fonts/font9.fntdata"/><Relationship Id="rId34" Type="http://schemas.openxmlformats.org/officeDocument/2006/relationships/font" Target="fonts/font8.fntdata"/><Relationship Id="rId33" Type="http://schemas.openxmlformats.org/officeDocument/2006/relationships/font" Target="fonts/font7.fntdata"/><Relationship Id="rId32" Type="http://schemas.openxmlformats.org/officeDocument/2006/relationships/font" Target="fonts/font6.fntdata"/><Relationship Id="rId31" Type="http://schemas.openxmlformats.org/officeDocument/2006/relationships/font" Target="fonts/font5.fntdata"/><Relationship Id="rId30" Type="http://schemas.openxmlformats.org/officeDocument/2006/relationships/font" Target="fonts/font4.fntdata"/><Relationship Id="rId3" Type="http://schemas.openxmlformats.org/officeDocument/2006/relationships/slide" Target="slides/slide1.xml"/><Relationship Id="rId29" Type="http://schemas.openxmlformats.org/officeDocument/2006/relationships/font" Target="fonts/font3.fntdata"/><Relationship Id="rId28" Type="http://schemas.openxmlformats.org/officeDocument/2006/relationships/font" Target="fonts/font2.fntdata"/><Relationship Id="rId27" Type="http://schemas.openxmlformats.org/officeDocument/2006/relationships/font" Target="fonts/font1.fntdata"/><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handoutMaster" Target="handoutMasters/handoutMaster1.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5F1CD4-BF9F-4C4F-B73D-E4426C538D7B}"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7697A6-0A82-8847-A583-6D869674670A}"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量化服务器内存频率余量</a:t>
            </a:r>
            <a:r>
              <a:rPr kumimoji="1" lang="en-US" altLang="zh-CN" dirty="0"/>
              <a:t>   </a:t>
            </a:r>
            <a:r>
              <a:rPr kumimoji="1" lang="zh-CN" altLang="en-US" dirty="0"/>
              <a:t>并</a:t>
            </a:r>
            <a:r>
              <a:rPr kumimoji="1" lang="en-US" altLang="zh-CN" dirty="0"/>
              <a:t>   </a:t>
            </a:r>
            <a:r>
              <a:rPr kumimoji="1" lang="zh-CN" altLang="en-US" dirty="0"/>
              <a:t>将其用于提高高性能计算系统的性能 </a:t>
            </a:r>
            <a:endParaRPr kumimoji="1"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sym typeface="+mn-ea"/>
              </a:rPr>
              <a:t>•</a:t>
            </a:r>
            <a:r>
              <a:rPr lang="zh-CN" altLang="en-US">
                <a:sym typeface="+mn-ea"/>
              </a:rPr>
              <a:t>我们进行了第一个研究来描述频率公共域中的服务器内存模块的空白</a:t>
            </a:r>
            <a:endParaRPr lang="zh-CN" altLang="en-US"/>
          </a:p>
          <a:p>
            <a:r>
              <a:rPr lang="zh-CN" altLang="en-US">
                <a:sym typeface="+mn-ea"/>
              </a:rPr>
              <a:t>•</a:t>
            </a:r>
            <a:r>
              <a:rPr lang="zh-CN" altLang="en-US">
                <a:sym typeface="+mn-ea"/>
              </a:rPr>
              <a:t>当操作内存比规格更快时的可靠性</a:t>
            </a:r>
            <a:r>
              <a:rPr lang="en-US" altLang="zh-CN">
                <a:sym typeface="+mn-ea"/>
              </a:rPr>
              <a:t>,</a:t>
            </a:r>
            <a:r>
              <a:rPr lang="zh-CN" altLang="en-US">
                <a:sym typeface="+mn-ea"/>
              </a:rPr>
              <a:t>我们首先探索如何严格维护系统</a:t>
            </a:r>
            <a:endParaRPr lang="zh-CN" altLang="en-US"/>
          </a:p>
          <a:p>
            <a:r>
              <a:rPr lang="zh-CN" altLang="en-US">
                <a:sym typeface="+mn-ea"/>
              </a:rPr>
              <a:t>•系统范围的模拟表明，Hetero-DMR提供工作周转时间平均加速1.4倍传统的高性能计算系统。</a:t>
            </a:r>
            <a:endParaRPr lang="zh-CN" altLang="en-US"/>
          </a:p>
          <a:p>
            <a:r>
              <a:rPr lang="zh-CN" altLang="en-US">
                <a:sym typeface="+mn-ea"/>
              </a:rPr>
              <a:t>•我们还在一个真实的系统上模拟Hetero-DMR，并发现与我们模拟的性能优势紧密匹配。</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D7697A6-0A82-8847-A583-6D869674670A}" type="slidenum">
              <a:rPr kumimoji="1" lang="zh-CN" altLang="en-US" smtClean="0"/>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作业占用的每个节点在整个作业的生命周期中具有&lt;50%和&lt;25%的内存利用率（即全部包括在内，包括操作系统文件缓存）。</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两个设计方案</a:t>
            </a:r>
            <a:endParaRPr lang="zh-CN" altLang="en-US"/>
          </a:p>
          <a:p>
            <a:endParaRPr lang="zh-CN" altLang="en-US"/>
          </a:p>
          <a:p>
            <a:r>
              <a:rPr lang="zh-CN" altLang="en-US"/>
              <a:t>因为CPU通过总线互连拓扑连接到信道中的所有级别，众所周知，该拓扑支持在同一总线事务中将总线广播到总线上的多个组件</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因为CPU通过总线互连拓扑连接到信道中的所有级别，众所周知，该拓扑支持在同一总线事务中将总线广播到总线上的多个组件</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奇偶校验(Parity Check)</a:t>
            </a:r>
            <a:endParaRPr lang="zh-CN" altLang="en-US"/>
          </a:p>
          <a:p>
            <a:r>
              <a:rPr lang="zh-CN" altLang="en-US"/>
              <a:t>奇偶校验只能够检测错误，无法纠正错误，并且由于其原理特性，无法检测双位错误。</a:t>
            </a:r>
            <a:endParaRPr lang="zh-CN" altLang="en-US"/>
          </a:p>
          <a:p>
            <a:endParaRPr lang="zh-CN" altLang="en-US"/>
          </a:p>
          <a:p>
            <a:r>
              <a:rPr lang="zh-CN" altLang="en-US"/>
              <a:t>CRC校验(Cyclic Redundancy Check)</a:t>
            </a:r>
            <a:endParaRPr lang="zh-CN" altLang="en-US"/>
          </a:p>
          <a:p>
            <a:r>
              <a:rPr lang="zh-CN" altLang="en-US"/>
              <a:t>循环冗余校验（CRC）具备检错和纠错的能力（其由信息码n位和校验码k位构成），其校验可以理解为一种二进制模2算法，。CRC校验会占用较多CPU，效率不是很高。</a:t>
            </a:r>
            <a:endParaRPr lang="zh-CN" altLang="en-US"/>
          </a:p>
          <a:p>
            <a:endParaRPr lang="zh-CN" altLang="en-US"/>
          </a:p>
          <a:p>
            <a:r>
              <a:rPr lang="zh-CN" altLang="en-US"/>
              <a:t>ECC校验(Error Correcting Code)</a:t>
            </a:r>
            <a:endParaRPr lang="zh-CN" altLang="en-US"/>
          </a:p>
          <a:p>
            <a:r>
              <a:rPr lang="zh-CN" altLang="en-US"/>
              <a:t>ECC 校验能纠正单比特错误和检测双比特错误，但是对 1bit 以上的错误无法纠正，2bit 以上的错误不能检测。从这个角度来看，当系统报多bit错误的时候系统可能会挂掉就不奇怪了，因为纠不回来嘛，但是实际上这也是软件设置的问题，毕竟只是几个数据的错误一般也不会造成系统瘫痪，更多的是一种自我保护机制，万一是硬失效，那不就GG了。</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B8500EBD-B9AC-754C-83CE-6A5EB2302728}"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6685FFB-0DF1-1244-BBDD-D698B0EC421B}"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B8500EBD-B9AC-754C-83CE-6A5EB2302728}"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6685FFB-0DF1-1244-BBDD-D698B0EC421B}"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B8500EBD-B9AC-754C-83CE-6A5EB2302728}"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6685FFB-0DF1-1244-BBDD-D698B0EC421B}"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B8500EBD-B9AC-754C-83CE-6A5EB2302728}"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6685FFB-0DF1-1244-BBDD-D698B0EC421B}"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B8500EBD-B9AC-754C-83CE-6A5EB2302728}"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66685FFB-0DF1-1244-BBDD-D698B0EC421B}"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B8500EBD-B9AC-754C-83CE-6A5EB2302728}"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66685FFB-0DF1-1244-BBDD-D698B0EC421B}"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B8500EBD-B9AC-754C-83CE-6A5EB2302728}"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66685FFB-0DF1-1244-BBDD-D698B0EC421B}"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B8500EBD-B9AC-754C-83CE-6A5EB2302728}"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66685FFB-0DF1-1244-BBDD-D698B0EC421B}"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8500EBD-B9AC-754C-83CE-6A5EB2302728}"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66685FFB-0DF1-1244-BBDD-D698B0EC421B}"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B8500EBD-B9AC-754C-83CE-6A5EB2302728}"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66685FFB-0DF1-1244-BBDD-D698B0EC421B}"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B8500EBD-B9AC-754C-83CE-6A5EB2302728}"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66685FFB-0DF1-1244-BBDD-D698B0EC421B}"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500EBD-B9AC-754C-83CE-6A5EB2302728}"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685FFB-0DF1-1244-BBDD-D698B0EC421B}"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4.emf"/></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4.em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3.emf"/></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4.emf"/></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png"/><Relationship Id="rId1" Type="http://schemas.openxmlformats.org/officeDocument/2006/relationships/image" Target="../media/image4.emf"/></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5040630" y="2748280"/>
            <a:ext cx="6910070" cy="1568450"/>
          </a:xfrm>
          <a:prstGeom prst="rect">
            <a:avLst/>
          </a:prstGeom>
        </p:spPr>
        <p:txBody>
          <a:bodyPr wrap="square" rtlCol="0">
            <a:spAutoFit/>
          </a:bodyPr>
          <a:lstStyle/>
          <a:p>
            <a:pPr algn="ctr"/>
            <a:r>
              <a:rPr kumimoji="1" lang="zh-CN" altLang="en-US" sz="2400" dirty="0">
                <a:solidFill>
                  <a:srgbClr val="C00000"/>
                </a:solidFill>
                <a:latin typeface="方正小标宋简体" panose="03000509000000000000" charset="-122"/>
                <a:ea typeface="方正小标宋简体" panose="03000509000000000000" charset="-122"/>
                <a:cs typeface="方正小标宋简体" panose="03000509000000000000" charset="-122"/>
              </a:rPr>
              <a:t>Quantifying Server Memory Frequency</a:t>
            </a:r>
            <a:r>
              <a:rPr kumimoji="1" lang="en-US" altLang="zh-CN" sz="2400" dirty="0">
                <a:solidFill>
                  <a:srgbClr val="C00000"/>
                </a:solidFill>
                <a:latin typeface="方正小标宋简体" panose="03000509000000000000" charset="-122"/>
                <a:ea typeface="方正小标宋简体" panose="03000509000000000000" charset="-122"/>
                <a:cs typeface="方正小标宋简体" panose="03000509000000000000" charset="-122"/>
              </a:rPr>
              <a:t> </a:t>
            </a:r>
            <a:r>
              <a:rPr kumimoji="1" lang="zh-CN" altLang="en-US" sz="2400" dirty="0">
                <a:solidFill>
                  <a:srgbClr val="C00000"/>
                </a:solidFill>
                <a:latin typeface="方正小标宋简体" panose="03000509000000000000" charset="-122"/>
                <a:ea typeface="方正小标宋简体" panose="03000509000000000000" charset="-122"/>
                <a:cs typeface="方正小标宋简体" panose="03000509000000000000" charset="-122"/>
              </a:rPr>
              <a:t>Margin and</a:t>
            </a:r>
            <a:r>
              <a:rPr kumimoji="1" lang="en-US" altLang="zh-CN" sz="2400" dirty="0">
                <a:solidFill>
                  <a:srgbClr val="C00000"/>
                </a:solidFill>
                <a:latin typeface="方正小标宋简体" panose="03000509000000000000" charset="-122"/>
                <a:ea typeface="方正小标宋简体" panose="03000509000000000000" charset="-122"/>
                <a:cs typeface="方正小标宋简体" panose="03000509000000000000" charset="-122"/>
              </a:rPr>
              <a:t> </a:t>
            </a:r>
            <a:endParaRPr kumimoji="1" lang="en-US" altLang="zh-CN" sz="2400" dirty="0">
              <a:solidFill>
                <a:srgbClr val="C00000"/>
              </a:solidFill>
              <a:latin typeface="方正小标宋简体" panose="03000509000000000000" charset="-122"/>
              <a:ea typeface="方正小标宋简体" panose="03000509000000000000" charset="-122"/>
              <a:cs typeface="方正小标宋简体" panose="03000509000000000000" charset="-122"/>
            </a:endParaRPr>
          </a:p>
          <a:p>
            <a:pPr algn="ctr"/>
            <a:r>
              <a:rPr kumimoji="1" lang="zh-CN" altLang="en-US" sz="2400" dirty="0">
                <a:solidFill>
                  <a:srgbClr val="C00000"/>
                </a:solidFill>
                <a:latin typeface="方正小标宋简体" panose="03000509000000000000" charset="-122"/>
                <a:ea typeface="方正小标宋简体" panose="03000509000000000000" charset="-122"/>
                <a:cs typeface="方正小标宋简体" panose="03000509000000000000" charset="-122"/>
              </a:rPr>
              <a:t>Using It to Improve Performance in HPC</a:t>
            </a:r>
            <a:r>
              <a:rPr kumimoji="1" lang="en-US" altLang="zh-CN" sz="2400" dirty="0">
                <a:solidFill>
                  <a:srgbClr val="C00000"/>
                </a:solidFill>
                <a:latin typeface="方正小标宋简体" panose="03000509000000000000" charset="-122"/>
                <a:ea typeface="方正小标宋简体" panose="03000509000000000000" charset="-122"/>
                <a:cs typeface="方正小标宋简体" panose="03000509000000000000" charset="-122"/>
              </a:rPr>
              <a:t> </a:t>
            </a:r>
            <a:r>
              <a:rPr kumimoji="1" lang="zh-CN" altLang="en-US" sz="2400" dirty="0">
                <a:solidFill>
                  <a:srgbClr val="C00000"/>
                </a:solidFill>
                <a:latin typeface="方正小标宋简体" panose="03000509000000000000" charset="-122"/>
                <a:ea typeface="方正小标宋简体" panose="03000509000000000000" charset="-122"/>
                <a:cs typeface="方正小标宋简体" panose="03000509000000000000" charset="-122"/>
              </a:rPr>
              <a:t>Systems</a:t>
            </a:r>
            <a:endParaRPr kumimoji="1" lang="zh-CN" altLang="en-US" sz="2400" dirty="0">
              <a:solidFill>
                <a:srgbClr val="C00000"/>
              </a:solidFill>
              <a:latin typeface="方正小标宋简体" panose="03000509000000000000" charset="-122"/>
              <a:ea typeface="方正小标宋简体" panose="03000509000000000000" charset="-122"/>
              <a:cs typeface="方正小标宋简体" panose="03000509000000000000" charset="-122"/>
            </a:endParaRPr>
          </a:p>
          <a:p>
            <a:pPr algn="ctr"/>
            <a:r>
              <a:rPr kumimoji="1" lang="en-US" altLang="zh-CN" sz="2400" dirty="0">
                <a:solidFill>
                  <a:srgbClr val="C00000"/>
                </a:solidFill>
                <a:latin typeface="方正小标宋简体" panose="03000509000000000000" charset="-122"/>
                <a:ea typeface="方正小标宋简体" panose="03000509000000000000" charset="-122"/>
                <a:cs typeface="方正小标宋简体" panose="03000509000000000000" charset="-122"/>
              </a:rPr>
              <a:t>ISAC 2021</a:t>
            </a:r>
            <a:endParaRPr kumimoji="1" lang="en-US" altLang="zh-CN" sz="2400" dirty="0">
              <a:solidFill>
                <a:srgbClr val="C00000"/>
              </a:solidFill>
              <a:latin typeface="方正小标宋简体" panose="03000509000000000000" charset="-122"/>
              <a:ea typeface="方正小标宋简体" panose="03000509000000000000" charset="-122"/>
              <a:cs typeface="方正小标宋简体" panose="03000509000000000000" charset="-122"/>
            </a:endParaRPr>
          </a:p>
        </p:txBody>
      </p:sp>
      <p:cxnSp>
        <p:nvCxnSpPr>
          <p:cNvPr id="27" name="直线连接符 26"/>
          <p:cNvCxnSpPr/>
          <p:nvPr/>
        </p:nvCxnSpPr>
        <p:spPr>
          <a:xfrm>
            <a:off x="5663565" y="4824730"/>
            <a:ext cx="5502910"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7556500" y="5092065"/>
            <a:ext cx="2054225" cy="583565"/>
          </a:xfrm>
          <a:prstGeom prst="rect">
            <a:avLst/>
          </a:prstGeom>
          <a:noFill/>
        </p:spPr>
        <p:txBody>
          <a:bodyPr wrap="square" lIns="0" rIns="0" rtlCol="0">
            <a:spAutoFit/>
          </a:bodyPr>
          <a:lstStyle/>
          <a:p>
            <a:r>
              <a:rPr kumimoji="1" lang="zh-CN" altLang="en-US" sz="1600" dirty="0">
                <a:solidFill>
                  <a:srgbClr val="C00000"/>
                </a:solidFill>
                <a:latin typeface="黑体" panose="02010609060101010101" pitchFamily="49" charset="-122"/>
                <a:ea typeface="黑体" panose="02010609060101010101" pitchFamily="49" charset="-122"/>
              </a:rPr>
              <a:t>Speaker：</a:t>
            </a:r>
            <a:r>
              <a:rPr kumimoji="1" lang="en-US" altLang="zh-CN" sz="1600" dirty="0">
                <a:solidFill>
                  <a:srgbClr val="C00000"/>
                </a:solidFill>
                <a:latin typeface="黑体" panose="02010609060101010101" pitchFamily="49" charset="-122"/>
                <a:ea typeface="黑体" panose="02010609060101010101" pitchFamily="49" charset="-122"/>
              </a:rPr>
              <a:t>Yixin Luo   (</a:t>
            </a:r>
            <a:r>
              <a:rPr kumimoji="1" lang="zh-CN" altLang="en-US" sz="1600" dirty="0">
                <a:solidFill>
                  <a:srgbClr val="C00000"/>
                </a:solidFill>
                <a:latin typeface="黑体" panose="02010609060101010101" pitchFamily="49" charset="-122"/>
                <a:ea typeface="黑体" panose="02010609060101010101" pitchFamily="49" charset="-122"/>
                <a:sym typeface="+mn-ea"/>
              </a:rPr>
              <a:t>骆一鑫</a:t>
            </a:r>
            <a:r>
              <a:rPr kumimoji="1" lang="en-US" altLang="zh-CN" sz="1600" dirty="0">
                <a:solidFill>
                  <a:srgbClr val="C00000"/>
                </a:solidFill>
                <a:latin typeface="黑体" panose="02010609060101010101" pitchFamily="49" charset="-122"/>
                <a:ea typeface="黑体" panose="02010609060101010101" pitchFamily="49" charset="-122"/>
                <a:sym typeface="+mn-ea"/>
              </a:rPr>
              <a:t>-S211000804</a:t>
            </a:r>
            <a:r>
              <a:rPr kumimoji="1" lang="en-US" altLang="zh-CN" sz="1600" dirty="0">
                <a:solidFill>
                  <a:srgbClr val="C00000"/>
                </a:solidFill>
                <a:latin typeface="黑体" panose="02010609060101010101" pitchFamily="49" charset="-122"/>
                <a:ea typeface="黑体" panose="02010609060101010101" pitchFamily="49" charset="-122"/>
              </a:rPr>
              <a:t>)</a:t>
            </a:r>
            <a:endParaRPr kumimoji="1" lang="en-US" altLang="zh-CN" sz="1600" dirty="0">
              <a:solidFill>
                <a:srgbClr val="C00000"/>
              </a:solidFill>
              <a:latin typeface="黑体" panose="02010609060101010101" pitchFamily="49" charset="-122"/>
              <a:ea typeface="黑体" panose="02010609060101010101" pitchFamily="49" charset="-122"/>
            </a:endParaRPr>
          </a:p>
        </p:txBody>
      </p:sp>
      <p:sp>
        <p:nvSpPr>
          <p:cNvPr id="32" name="文本框 31"/>
          <p:cNvSpPr txBox="1"/>
          <p:nvPr/>
        </p:nvSpPr>
        <p:spPr>
          <a:xfrm>
            <a:off x="9761220" y="5092065"/>
            <a:ext cx="2051050" cy="337185"/>
          </a:xfrm>
          <a:prstGeom prst="rect">
            <a:avLst/>
          </a:prstGeom>
          <a:noFill/>
        </p:spPr>
        <p:txBody>
          <a:bodyPr wrap="square" rtlCol="0">
            <a:spAutoFit/>
          </a:bodyPr>
          <a:lstStyle/>
          <a:p>
            <a:pPr algn="r"/>
            <a:r>
              <a:rPr kumimoji="1" sz="1600" dirty="0">
                <a:solidFill>
                  <a:srgbClr val="C00000"/>
                </a:solidFill>
                <a:latin typeface="黑体" panose="02010609060101010101" pitchFamily="49" charset="-122"/>
                <a:ea typeface="黑体" panose="02010609060101010101" pitchFamily="49" charset="-122"/>
              </a:rPr>
              <a:t>November 25,2021</a:t>
            </a:r>
            <a:endParaRPr kumimoji="1" sz="1600" dirty="0">
              <a:solidFill>
                <a:srgbClr val="C00000"/>
              </a:solidFill>
              <a:latin typeface="黑体" panose="02010609060101010101" pitchFamily="49" charset="-122"/>
              <a:ea typeface="黑体" panose="02010609060101010101" pitchFamily="49" charset="-122"/>
            </a:endParaRPr>
          </a:p>
        </p:txBody>
      </p:sp>
      <p:pic>
        <p:nvPicPr>
          <p:cNvPr id="35" name="图片 34" descr="C:\Users\Echi\Desktop\微信图片_20210423152212.png微信图片_20210423152212"/>
          <p:cNvPicPr>
            <a:picLocks noChangeAspect="1"/>
          </p:cNvPicPr>
          <p:nvPr/>
        </p:nvPicPr>
        <p:blipFill>
          <a:blip r:embed="rId1"/>
          <a:srcRect/>
          <a:stretch>
            <a:fillRect/>
          </a:stretch>
        </p:blipFill>
        <p:spPr>
          <a:xfrm>
            <a:off x="9160698" y="582894"/>
            <a:ext cx="2378209" cy="756920"/>
          </a:xfrm>
          <a:prstGeom prst="rect">
            <a:avLst/>
          </a:prstGeom>
        </p:spPr>
      </p:pic>
      <p:sp>
        <p:nvSpPr>
          <p:cNvPr id="18" name="三角形 17"/>
          <p:cNvSpPr/>
          <p:nvPr/>
        </p:nvSpPr>
        <p:spPr>
          <a:xfrm rot="10800000">
            <a:off x="5096649" y="0"/>
            <a:ext cx="3017817" cy="1507067"/>
          </a:xfrm>
          <a:prstGeom prst="triangle">
            <a:avLst/>
          </a:prstGeom>
          <a:gradFill flip="none" rotWithShape="1">
            <a:gsLst>
              <a:gs pos="0">
                <a:srgbClr val="C00000">
                  <a:alpha val="70000"/>
                </a:srgbClr>
              </a:gs>
              <a:gs pos="100000">
                <a:srgbClr val="C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任意形状 18"/>
          <p:cNvSpPr/>
          <p:nvPr/>
        </p:nvSpPr>
        <p:spPr>
          <a:xfrm>
            <a:off x="-2" y="2563586"/>
            <a:ext cx="2779548" cy="4294414"/>
          </a:xfrm>
          <a:custGeom>
            <a:avLst/>
            <a:gdLst>
              <a:gd name="connsiteX0" fmla="*/ 0 w 2779548"/>
              <a:gd name="connsiteY0" fmla="*/ 0 h 4294414"/>
              <a:gd name="connsiteX1" fmla="*/ 2779548 w 2779548"/>
              <a:gd name="connsiteY1" fmla="*/ 2779548 h 4294414"/>
              <a:gd name="connsiteX2" fmla="*/ 1264681 w 2779548"/>
              <a:gd name="connsiteY2" fmla="*/ 4294414 h 4294414"/>
              <a:gd name="connsiteX3" fmla="*/ 0 w 2779548"/>
              <a:gd name="connsiteY3" fmla="*/ 4294414 h 4294414"/>
            </a:gdLst>
            <a:ahLst/>
            <a:cxnLst>
              <a:cxn ang="0">
                <a:pos x="connsiteX0" y="connsiteY0"/>
              </a:cxn>
              <a:cxn ang="0">
                <a:pos x="connsiteX1" y="connsiteY1"/>
              </a:cxn>
              <a:cxn ang="0">
                <a:pos x="connsiteX2" y="connsiteY2"/>
              </a:cxn>
              <a:cxn ang="0">
                <a:pos x="connsiteX3" y="connsiteY3"/>
              </a:cxn>
            </a:cxnLst>
            <a:rect l="l" t="t" r="r" b="b"/>
            <a:pathLst>
              <a:path w="2779548" h="4294414">
                <a:moveTo>
                  <a:pt x="0" y="0"/>
                </a:moveTo>
                <a:lnTo>
                  <a:pt x="2779548" y="2779548"/>
                </a:lnTo>
                <a:lnTo>
                  <a:pt x="1264681" y="4294414"/>
                </a:lnTo>
                <a:lnTo>
                  <a:pt x="0" y="4294414"/>
                </a:lnTo>
                <a:close/>
              </a:path>
            </a:pathLst>
          </a:custGeom>
          <a:gradFill flip="none" rotWithShape="1">
            <a:gsLst>
              <a:gs pos="0">
                <a:srgbClr val="C00000">
                  <a:alpha val="70000"/>
                </a:srgbClr>
              </a:gs>
              <a:gs pos="100000">
                <a:srgbClr val="C000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直角三角形 19"/>
          <p:cNvSpPr/>
          <p:nvPr/>
        </p:nvSpPr>
        <p:spPr>
          <a:xfrm rot="8100000">
            <a:off x="1846309" y="5848873"/>
            <a:ext cx="2018252" cy="2018252"/>
          </a:xfrm>
          <a:prstGeom prst="rtTriangle">
            <a:avLst/>
          </a:prstGeom>
          <a:gradFill flip="none" rotWithShape="0">
            <a:gsLst>
              <a:gs pos="0">
                <a:srgbClr val="C00000">
                  <a:alpha val="20000"/>
                </a:srgbClr>
              </a:gs>
              <a:gs pos="100000">
                <a:srgbClr val="C00000"/>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 name="图片 1" descr="C:/Users/骆一鑫/AppData/Local/Temp/picturecompress_20211230151745/output_1.pngoutput_1"/>
          <p:cNvPicPr>
            <a:picLocks noChangeAspect="1"/>
          </p:cNvPicPr>
          <p:nvPr/>
        </p:nvPicPr>
        <p:blipFill rotWithShape="1">
          <a:blip r:embed="rId2"/>
          <a:srcRect/>
          <a:stretch>
            <a:fillRect/>
          </a:stretch>
        </p:blipFill>
        <p:spPr>
          <a:xfrm>
            <a:off x="0" y="0"/>
            <a:ext cx="6536277" cy="5430879"/>
          </a:xfrm>
          <a:custGeom>
            <a:avLst/>
            <a:gdLst>
              <a:gd name="connsiteX0" fmla="*/ 0 w 6536277"/>
              <a:gd name="connsiteY0" fmla="*/ 0 h 5430879"/>
              <a:gd name="connsiteX1" fmla="*/ 4944250 w 6536277"/>
              <a:gd name="connsiteY1" fmla="*/ 0 h 5430879"/>
              <a:gd name="connsiteX2" fmla="*/ 6536277 w 6536277"/>
              <a:gd name="connsiteY2" fmla="*/ 1590085 h 5430879"/>
              <a:gd name="connsiteX3" fmla="*/ 2861067 w 6536277"/>
              <a:gd name="connsiteY3" fmla="*/ 5265295 h 5430879"/>
              <a:gd name="connsiteX4" fmla="*/ 2 w 6536277"/>
              <a:gd name="connsiteY4" fmla="*/ 2404230 h 5430879"/>
              <a:gd name="connsiteX5" fmla="*/ 2 w 6536277"/>
              <a:gd name="connsiteY5" fmla="*/ 5430879 h 5430879"/>
              <a:gd name="connsiteX6" fmla="*/ 0 w 6536277"/>
              <a:gd name="connsiteY6" fmla="*/ 5430879 h 543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36277" h="5430879">
                <a:moveTo>
                  <a:pt x="0" y="0"/>
                </a:moveTo>
                <a:lnTo>
                  <a:pt x="4944250" y="0"/>
                </a:lnTo>
                <a:lnTo>
                  <a:pt x="6536277" y="1590085"/>
                </a:lnTo>
                <a:lnTo>
                  <a:pt x="2861067" y="5265295"/>
                </a:lnTo>
                <a:lnTo>
                  <a:pt x="2" y="2404230"/>
                </a:lnTo>
                <a:lnTo>
                  <a:pt x="2" y="5430879"/>
                </a:lnTo>
                <a:lnTo>
                  <a:pt x="0" y="5430879"/>
                </a:lnTo>
                <a:close/>
              </a:path>
            </a:pathLst>
          </a:cu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2861903" y="2728849"/>
            <a:ext cx="6468193" cy="1247859"/>
          </a:xfrm>
          <a:prstGeom prst="rect">
            <a:avLst/>
          </a:pr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kumimoji="1" sz="36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800" dirty="0">
                <a:latin typeface="楷体" panose="02010609060101010101" charset="-122"/>
                <a:ea typeface="楷体" panose="02010609060101010101" charset="-122"/>
                <a:sym typeface="+mn-ea"/>
              </a:rPr>
              <a:t>Design</a:t>
            </a:r>
            <a:endParaRPr lang="en-US" altLang="zh-CN" sz="2800" b="1" dirty="0">
              <a:latin typeface="楷体" panose="02010609060101010101" charset="-122"/>
              <a:ea typeface="楷体" panose="02010609060101010101" charset="-122"/>
              <a:sym typeface="+mn-ea"/>
            </a:endParaRPr>
          </a:p>
        </p:txBody>
      </p:sp>
      <p:sp>
        <p:nvSpPr>
          <p:cNvPr id="10" name="泪珠形 9"/>
          <p:cNvSpPr/>
          <p:nvPr/>
        </p:nvSpPr>
        <p:spPr>
          <a:xfrm>
            <a:off x="5543570" y="1148914"/>
            <a:ext cx="1104858" cy="1104858"/>
          </a:xfrm>
          <a:prstGeom prst="teardrop">
            <a:avLst/>
          </a:pr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000" b="1" dirty="0">
                <a:solidFill>
                  <a:schemeClr val="bg1"/>
                </a:solidFill>
              </a:rPr>
              <a:t>03</a:t>
            </a:r>
            <a:endParaRPr kumimoji="1" lang="en-US" altLang="zh-CN" sz="4000" b="1" dirty="0">
              <a:solidFill>
                <a:schemeClr val="bg1"/>
              </a:solidFill>
            </a:endParaRPr>
          </a:p>
        </p:txBody>
      </p:sp>
      <p:pic>
        <p:nvPicPr>
          <p:cNvPr id="11" name="图片 10"/>
          <p:cNvPicPr>
            <a:picLocks noChangeAspect="1"/>
          </p:cNvPicPr>
          <p:nvPr/>
        </p:nvPicPr>
        <p:blipFill>
          <a:blip r:embed="rId1"/>
          <a:stretch>
            <a:fillRect/>
          </a:stretch>
        </p:blipFill>
        <p:spPr>
          <a:xfrm>
            <a:off x="4928193" y="4451737"/>
            <a:ext cx="2335926" cy="1020652"/>
          </a:xfrm>
          <a:prstGeom prst="rect">
            <a:avLst/>
          </a:prstGeom>
        </p:spPr>
      </p:pic>
      <p:pic>
        <p:nvPicPr>
          <p:cNvPr id="14" name="图片 13" descr="C:\Users\Echi\Desktop\微信图片_20210423152212.png微信图片_20210423152212"/>
          <p:cNvPicPr>
            <a:picLocks noChangeAspect="1"/>
          </p:cNvPicPr>
          <p:nvPr/>
        </p:nvPicPr>
        <p:blipFill>
          <a:blip r:embed="rId2"/>
          <a:srcRect/>
          <a:stretch>
            <a:fillRect/>
          </a:stretch>
        </p:blipFill>
        <p:spPr>
          <a:xfrm>
            <a:off x="9160698" y="582894"/>
            <a:ext cx="2378209" cy="7569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endParaRPr>
          </a:p>
        </p:txBody>
      </p:sp>
      <p:sp>
        <p:nvSpPr>
          <p:cNvPr id="9" name="文本框 8"/>
          <p:cNvSpPr txBox="1"/>
          <p:nvPr/>
        </p:nvSpPr>
        <p:spPr>
          <a:xfrm>
            <a:off x="1019907" y="297787"/>
            <a:ext cx="2501265" cy="460375"/>
          </a:xfrm>
          <a:prstGeom prst="rect">
            <a:avLst/>
          </a:prstGeom>
          <a:noFill/>
        </p:spPr>
        <p:txBody>
          <a:bodyPr wrap="none" rtlCol="0">
            <a:spAutoFit/>
          </a:bodyPr>
          <a:lstStyle/>
          <a:p>
            <a:pPr algn="l"/>
            <a:r>
              <a:rPr kumimoji="1" lang="zh-CN" altLang="en-US" sz="2400" dirty="0">
                <a:solidFill>
                  <a:schemeClr val="bg1">
                    <a:lumMod val="50000"/>
                  </a:schemeClr>
                </a:solidFill>
                <a:latin typeface="微软雅黑" panose="020B0503020204020204" charset="-122"/>
                <a:ea typeface="微软雅黑" panose="020B0503020204020204" charset="-122"/>
                <a:cs typeface="微软雅黑" panose="020B0503020204020204" charset="-122"/>
              </a:rPr>
              <a:t>Chapter </a:t>
            </a:r>
            <a:r>
              <a:rPr kumimoji="1" lang="en-US" altLang="zh-CN" sz="2400" dirty="0">
                <a:solidFill>
                  <a:schemeClr val="bg1">
                    <a:lumMod val="50000"/>
                  </a:schemeClr>
                </a:solidFill>
                <a:latin typeface="微软雅黑" panose="020B0503020204020204" charset="-122"/>
                <a:ea typeface="微软雅黑" panose="020B0503020204020204" charset="-122"/>
                <a:cs typeface="微软雅黑" panose="020B0503020204020204" charset="-122"/>
              </a:rPr>
              <a:t>3</a:t>
            </a:r>
            <a:r>
              <a:rPr kumimoji="1" lang="zh-CN" altLang="en-US" sz="2400" dirty="0">
                <a:solidFill>
                  <a:schemeClr val="bg1">
                    <a:lumMod val="50000"/>
                  </a:schemeClr>
                </a:solidFill>
                <a:latin typeface="微软雅黑" panose="020B0503020204020204" charset="-122"/>
                <a:ea typeface="微软雅黑" panose="020B0503020204020204" charset="-122"/>
                <a:cs typeface="微软雅黑" panose="020B0503020204020204" charset="-122"/>
              </a:rPr>
              <a:t>  </a:t>
            </a:r>
            <a:r>
              <a:rPr lang="en-US" altLang="zh-CN" b="1" dirty="0">
                <a:solidFill>
                  <a:srgbClr val="FF0000"/>
                </a:solidFill>
                <a:ea typeface="方正舒体" panose="02010601030101010101" pitchFamily="2" charset="-122"/>
                <a:sym typeface="+mn-ea"/>
              </a:rPr>
              <a:t>Design</a:t>
            </a:r>
            <a:endParaRPr kumimoji="1" lang="en-US" altLang="zh-CN" sz="2400" dirty="0">
              <a:solidFill>
                <a:srgbClr val="AE0204"/>
              </a:solidFill>
              <a:latin typeface="微软雅黑" panose="020B0503020204020204" charset="-122"/>
              <a:ea typeface="微软雅黑" panose="020B0503020204020204" charset="-122"/>
              <a:cs typeface="微软雅黑" panose="020B0503020204020204" charset="-122"/>
              <a:sym typeface="+mn-ea"/>
            </a:endParaRPr>
          </a:p>
        </p:txBody>
      </p:sp>
      <p:pic>
        <p:nvPicPr>
          <p:cNvPr id="16" name="图片 15" descr="C:\Users\Echi\Desktop\微信图片_20210423152212.png微信图片_20210423152212"/>
          <p:cNvPicPr>
            <a:picLocks noChangeAspect="1"/>
          </p:cNvPicPr>
          <p:nvPr/>
        </p:nvPicPr>
        <p:blipFill>
          <a:blip r:embed="rId1"/>
          <a:srcRect/>
          <a:stretch>
            <a:fillRect/>
          </a:stretch>
        </p:blipFill>
        <p:spPr>
          <a:xfrm>
            <a:off x="10006785" y="327625"/>
            <a:ext cx="2185215" cy="695325"/>
          </a:xfrm>
          <a:prstGeom prst="rect">
            <a:avLst/>
          </a:prstGeom>
        </p:spPr>
      </p:pic>
      <p:cxnSp>
        <p:nvCxnSpPr>
          <p:cNvPr id="17" name="直线连接符 16"/>
          <p:cNvCxnSpPr>
            <a:stCxn id="16" idx="1"/>
          </p:cNvCxnSpPr>
          <p:nvPr/>
        </p:nvCxnSpPr>
        <p:spPr>
          <a:xfrm flipH="1">
            <a:off x="5178447" y="675923"/>
            <a:ext cx="4828338"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30250" y="1410335"/>
            <a:ext cx="10189845" cy="4268470"/>
          </a:xfrm>
          <a:prstGeom prst="rect">
            <a:avLst/>
          </a:prstGeom>
          <a:noFill/>
        </p:spPr>
        <p:txBody>
          <a:bodyPr wrap="square" rtlCol="0" anchor="t">
            <a:spAutoFit/>
          </a:bodyPr>
          <a:p>
            <a:pPr marL="450850" indent="-450850" algn="l">
              <a:lnSpc>
                <a:spcPct val="90000"/>
              </a:lnSpc>
              <a:spcBef>
                <a:spcPts val="1000"/>
              </a:spcBef>
              <a:buClr>
                <a:srgbClr val="002060"/>
              </a:buClr>
              <a:buSzPct val="90000"/>
              <a:buFont typeface="Wingdings" panose="05000000000000000000" pitchFamily="2" charset="2"/>
              <a:buChar char="n"/>
            </a:pPr>
            <a:r>
              <a:rPr lang="en-US" altLang="zh-CN" sz="2400" b="1" dirty="0">
                <a:solidFill>
                  <a:schemeClr val="tx1"/>
                </a:solidFill>
                <a:ea typeface="方正舒体" panose="02010601030101010101" pitchFamily="2" charset="-122"/>
                <a:sym typeface="+mn-ea"/>
              </a:rPr>
              <a:t>Challenge 1: How to Efficiently </a:t>
            </a:r>
            <a:r>
              <a:rPr lang="en-US" altLang="zh-CN" sz="2400" b="1" dirty="0">
                <a:solidFill>
                  <a:srgbClr val="FF0000"/>
                </a:solidFill>
                <a:ea typeface="方正舒体" panose="02010601030101010101" pitchFamily="2" charset="-122"/>
                <a:sym typeface="+mn-ea"/>
              </a:rPr>
              <a:t>Keep</a:t>
            </a:r>
            <a:r>
              <a:rPr lang="en-US" altLang="zh-CN" sz="2400" b="1" dirty="0">
                <a:solidFill>
                  <a:schemeClr val="tx1"/>
                </a:solidFill>
                <a:ea typeface="方正舒体" panose="02010601030101010101" pitchFamily="2" charset="-122"/>
                <a:sym typeface="+mn-ea"/>
              </a:rPr>
              <a:t> Original Blocks </a:t>
            </a:r>
            <a:r>
              <a:rPr lang="en-US" altLang="zh-CN" sz="2400" b="1" dirty="0">
                <a:solidFill>
                  <a:srgbClr val="FF0000"/>
                </a:solidFill>
                <a:ea typeface="方正舒体" panose="02010601030101010101" pitchFamily="2" charset="-122"/>
                <a:sym typeface="+mn-ea"/>
              </a:rPr>
              <a:t>Safe</a:t>
            </a:r>
            <a:r>
              <a:rPr lang="en-US" altLang="zh-CN" sz="2400" b="1" dirty="0">
                <a:solidFill>
                  <a:schemeClr val="tx1"/>
                </a:solidFill>
                <a:ea typeface="方正舒体" panose="02010601030101010101" pitchFamily="2" charset="-122"/>
                <a:sym typeface="+mn-ea"/>
              </a:rPr>
              <a:t> While Operating Copies </a:t>
            </a:r>
            <a:r>
              <a:rPr lang="en-US" altLang="zh-CN" sz="2400" b="1" dirty="0">
                <a:solidFill>
                  <a:srgbClr val="FF0000"/>
                </a:solidFill>
                <a:ea typeface="方正舒体" panose="02010601030101010101" pitchFamily="2" charset="-122"/>
                <a:sym typeface="+mn-ea"/>
              </a:rPr>
              <a:t>Unsafely Fast</a:t>
            </a:r>
            <a:r>
              <a:rPr lang="en-US" altLang="zh-CN" sz="2400" b="1" dirty="0">
                <a:solidFill>
                  <a:schemeClr val="tx1"/>
                </a:solidFill>
                <a:ea typeface="方正舒体" panose="02010601030101010101" pitchFamily="2" charset="-122"/>
                <a:sym typeface="+mn-ea"/>
              </a:rPr>
              <a:t> </a:t>
            </a:r>
            <a:endParaRPr lang="en-US" altLang="zh-CN" sz="2400" b="1" dirty="0">
              <a:solidFill>
                <a:schemeClr val="tx1"/>
              </a:solidFill>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endParaRPr lang="en-US" altLang="zh-CN" sz="800" dirty="0">
              <a:solidFill>
                <a:sysClr val="windowText" lastClr="000000"/>
              </a:solidFill>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Different </a:t>
            </a:r>
            <a:r>
              <a:rPr lang="en-US" altLang="zh-CN" sz="2200" dirty="0">
                <a:ea typeface="方正舒体" panose="02010601030101010101" pitchFamily="2" charset="-122"/>
                <a:sym typeface="+mn-ea"/>
              </a:rPr>
              <a:t>channels</a:t>
            </a:r>
            <a:endParaRPr lang="en-US" altLang="zh-CN" sz="2200" dirty="0">
              <a:ea typeface="方正舒体" panose="02010601030101010101" pitchFamily="2" charset="-122"/>
              <a:sym typeface="+mn-ea"/>
            </a:endParaRPr>
          </a:p>
          <a:p>
            <a:pPr marL="1357630" lvl="2"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Only </a:t>
            </a:r>
            <a:r>
              <a:rPr lang="en-US" altLang="zh-CN" sz="2000" b="1" dirty="0">
                <a:solidFill>
                  <a:srgbClr val="FF0000"/>
                </a:solidFill>
                <a:ea typeface="方正舒体" panose="02010601030101010101" pitchFamily="2" charset="-122"/>
                <a:sym typeface="+mn-ea"/>
              </a:rPr>
              <a:t>half</a:t>
            </a:r>
            <a:r>
              <a:rPr lang="en-US" altLang="zh-CN" sz="2000" dirty="0">
                <a:ea typeface="方正舒体" panose="02010601030101010101" pitchFamily="2" charset="-122"/>
                <a:sym typeface="+mn-ea"/>
              </a:rPr>
              <a:t> of the channels faster than spec</a:t>
            </a:r>
            <a:endParaRPr lang="en-US" altLang="zh-CN" sz="2000" dirty="0">
              <a:ea typeface="方正舒体" panose="02010601030101010101" pitchFamily="2" charset="-122"/>
              <a:sym typeface="+mn-ea"/>
            </a:endParaRPr>
          </a:p>
          <a:p>
            <a:pPr marL="1357630" lvl="2"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The </a:t>
            </a:r>
            <a:r>
              <a:rPr lang="en-US" altLang="zh-CN" sz="2000" b="1" dirty="0">
                <a:solidFill>
                  <a:srgbClr val="FF0000"/>
                </a:solidFill>
                <a:ea typeface="方正舒体" panose="02010601030101010101" pitchFamily="2" charset="-122"/>
                <a:sym typeface="+mn-ea"/>
              </a:rPr>
              <a:t>cost</a:t>
            </a:r>
            <a:r>
              <a:rPr lang="en-US" altLang="zh-CN" sz="2000" dirty="0">
                <a:ea typeface="方正舒体" panose="02010601030101010101" pitchFamily="2" charset="-122"/>
                <a:sym typeface="+mn-ea"/>
              </a:rPr>
              <a:t> of updating copies</a:t>
            </a:r>
            <a:endParaRPr lang="en-US" altLang="zh-CN" sz="2000" dirty="0">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Same </a:t>
            </a:r>
            <a:r>
              <a:rPr lang="en-US" altLang="zh-CN" sz="2000" dirty="0">
                <a:ea typeface="方正舒体" panose="02010601030101010101" pitchFamily="2" charset="-122"/>
                <a:sym typeface="+mn-ea"/>
              </a:rPr>
              <a:t>channels</a:t>
            </a:r>
            <a:endParaRPr lang="en-US" altLang="zh-CN" sz="2000" dirty="0">
              <a:ea typeface="方正舒体" panose="02010601030101010101" pitchFamily="2" charset="-122"/>
              <a:sym typeface="+mn-ea"/>
            </a:endParaRPr>
          </a:p>
          <a:p>
            <a:pPr marL="1357630" lvl="2"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All channels have the opportunity to operate faster than spec</a:t>
            </a:r>
            <a:endParaRPr lang="en-US" altLang="zh-CN" sz="2000" dirty="0">
              <a:ea typeface="方正舒体" panose="02010601030101010101" pitchFamily="2" charset="-122"/>
              <a:sym typeface="+mn-ea"/>
            </a:endParaRPr>
          </a:p>
          <a:p>
            <a:pPr marL="1357630" lvl="2"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Eliminate all write bandwidth overhead to update copies</a:t>
            </a:r>
            <a:endParaRPr lang="en-US" altLang="zh-CN" sz="2000" dirty="0">
              <a:ea typeface="方正舒体" panose="02010601030101010101" pitchFamily="2" charset="-122"/>
              <a:sym typeface="+mn-ea"/>
            </a:endParaRPr>
          </a:p>
          <a:p>
            <a:pPr marL="1357630" lvl="2" indent="-450850" algn="l">
              <a:lnSpc>
                <a:spcPct val="130000"/>
              </a:lnSpc>
              <a:spcBef>
                <a:spcPts val="500"/>
              </a:spcBef>
              <a:buClr>
                <a:srgbClr val="0070C0"/>
              </a:buClr>
              <a:buSzPct val="80000"/>
              <a:buFont typeface="Wingdings" panose="05000000000000000000" pitchFamily="2" charset="2"/>
              <a:buChar char=""/>
            </a:pPr>
            <a:endParaRPr lang="en-US" altLang="zh-CN" sz="2000" dirty="0">
              <a:ea typeface="方正舒体" panose="02010601030101010101" pitchFamily="2" charset="-122"/>
              <a:sym typeface="+mn-ea"/>
            </a:endParaRPr>
          </a:p>
        </p:txBody>
      </p:sp>
      <p:pic>
        <p:nvPicPr>
          <p:cNvPr id="4" name="图片 3"/>
          <p:cNvPicPr>
            <a:picLocks noChangeAspect="1"/>
          </p:cNvPicPr>
          <p:nvPr/>
        </p:nvPicPr>
        <p:blipFill>
          <a:blip r:embed="rId2"/>
          <a:stretch>
            <a:fillRect/>
          </a:stretch>
        </p:blipFill>
        <p:spPr>
          <a:xfrm>
            <a:off x="2190750" y="5196205"/>
            <a:ext cx="6632575" cy="14973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endParaRPr>
          </a:p>
        </p:txBody>
      </p:sp>
      <p:sp>
        <p:nvSpPr>
          <p:cNvPr id="9" name="文本框 8"/>
          <p:cNvSpPr txBox="1"/>
          <p:nvPr/>
        </p:nvSpPr>
        <p:spPr>
          <a:xfrm>
            <a:off x="1019907" y="297787"/>
            <a:ext cx="2501265" cy="460375"/>
          </a:xfrm>
          <a:prstGeom prst="rect">
            <a:avLst/>
          </a:prstGeom>
          <a:noFill/>
        </p:spPr>
        <p:txBody>
          <a:bodyPr wrap="none" rtlCol="0">
            <a:spAutoFit/>
          </a:bodyPr>
          <a:lstStyle/>
          <a:p>
            <a:pPr algn="l"/>
            <a:r>
              <a:rPr kumimoji="1" lang="zh-CN" altLang="en-US" sz="2400" dirty="0">
                <a:solidFill>
                  <a:schemeClr val="bg1">
                    <a:lumMod val="50000"/>
                  </a:schemeClr>
                </a:solidFill>
                <a:latin typeface="微软雅黑" panose="020B0503020204020204" charset="-122"/>
                <a:ea typeface="微软雅黑" panose="020B0503020204020204" charset="-122"/>
                <a:cs typeface="微软雅黑" panose="020B0503020204020204" charset="-122"/>
              </a:rPr>
              <a:t>Chapter </a:t>
            </a:r>
            <a:r>
              <a:rPr kumimoji="1" lang="en-US" altLang="zh-CN" sz="2400" dirty="0">
                <a:solidFill>
                  <a:schemeClr val="bg1">
                    <a:lumMod val="50000"/>
                  </a:schemeClr>
                </a:solidFill>
                <a:latin typeface="微软雅黑" panose="020B0503020204020204" charset="-122"/>
                <a:ea typeface="微软雅黑" panose="020B0503020204020204" charset="-122"/>
                <a:cs typeface="微软雅黑" panose="020B0503020204020204" charset="-122"/>
              </a:rPr>
              <a:t>3</a:t>
            </a:r>
            <a:r>
              <a:rPr kumimoji="1" lang="zh-CN" altLang="en-US" sz="2400" dirty="0">
                <a:solidFill>
                  <a:schemeClr val="bg1">
                    <a:lumMod val="50000"/>
                  </a:schemeClr>
                </a:solidFill>
                <a:latin typeface="微软雅黑" panose="020B0503020204020204" charset="-122"/>
                <a:ea typeface="微软雅黑" panose="020B0503020204020204" charset="-122"/>
                <a:cs typeface="微软雅黑" panose="020B0503020204020204" charset="-122"/>
              </a:rPr>
              <a:t>  </a:t>
            </a:r>
            <a:r>
              <a:rPr lang="en-US" altLang="zh-CN" b="1" dirty="0">
                <a:solidFill>
                  <a:srgbClr val="FF0000"/>
                </a:solidFill>
                <a:ea typeface="方正舒体" panose="02010601030101010101" pitchFamily="2" charset="-122"/>
                <a:sym typeface="+mn-ea"/>
              </a:rPr>
              <a:t>Design</a:t>
            </a:r>
            <a:endParaRPr kumimoji="1" lang="en-US" altLang="zh-CN" sz="2400" dirty="0">
              <a:solidFill>
                <a:srgbClr val="AE0204"/>
              </a:solidFill>
              <a:latin typeface="微软雅黑" panose="020B0503020204020204" charset="-122"/>
              <a:ea typeface="微软雅黑" panose="020B0503020204020204" charset="-122"/>
              <a:cs typeface="微软雅黑" panose="020B0503020204020204" charset="-122"/>
              <a:sym typeface="+mn-ea"/>
            </a:endParaRPr>
          </a:p>
        </p:txBody>
      </p:sp>
      <p:pic>
        <p:nvPicPr>
          <p:cNvPr id="16" name="图片 15" descr="C:\Users\Echi\Desktop\微信图片_20210423152212.png微信图片_20210423152212"/>
          <p:cNvPicPr>
            <a:picLocks noChangeAspect="1"/>
          </p:cNvPicPr>
          <p:nvPr/>
        </p:nvPicPr>
        <p:blipFill>
          <a:blip r:embed="rId1"/>
          <a:srcRect/>
          <a:stretch>
            <a:fillRect/>
          </a:stretch>
        </p:blipFill>
        <p:spPr>
          <a:xfrm>
            <a:off x="10006785" y="327625"/>
            <a:ext cx="2185215" cy="695325"/>
          </a:xfrm>
          <a:prstGeom prst="rect">
            <a:avLst/>
          </a:prstGeom>
        </p:spPr>
      </p:pic>
      <p:cxnSp>
        <p:nvCxnSpPr>
          <p:cNvPr id="17" name="直线连接符 16"/>
          <p:cNvCxnSpPr>
            <a:stCxn id="16" idx="1"/>
          </p:cNvCxnSpPr>
          <p:nvPr/>
        </p:nvCxnSpPr>
        <p:spPr>
          <a:xfrm flipH="1">
            <a:off x="5178447" y="675923"/>
            <a:ext cx="4828338"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30250" y="1410335"/>
            <a:ext cx="10189845" cy="3940810"/>
          </a:xfrm>
          <a:prstGeom prst="rect">
            <a:avLst/>
          </a:prstGeom>
          <a:noFill/>
        </p:spPr>
        <p:txBody>
          <a:bodyPr wrap="square" rtlCol="0" anchor="t">
            <a:spAutoFit/>
          </a:bodyPr>
          <a:p>
            <a:pPr marL="450850" indent="-450850" algn="l">
              <a:lnSpc>
                <a:spcPct val="90000"/>
              </a:lnSpc>
              <a:spcBef>
                <a:spcPts val="1000"/>
              </a:spcBef>
              <a:buClr>
                <a:srgbClr val="002060"/>
              </a:buClr>
              <a:buSzPct val="90000"/>
              <a:buFont typeface="Wingdings" panose="05000000000000000000" pitchFamily="2" charset="2"/>
              <a:buChar char="n"/>
            </a:pPr>
            <a:r>
              <a:rPr lang="en-US" altLang="zh-CN" sz="2400" dirty="0">
                <a:ea typeface="方正舒体" panose="02010601030101010101" pitchFamily="2" charset="-122"/>
                <a:sym typeface="+mn-ea"/>
              </a:rPr>
              <a:t>a.How To Keep Original Blocks </a:t>
            </a:r>
            <a:r>
              <a:rPr lang="en-US" altLang="zh-CN" sz="2400" b="1" dirty="0">
                <a:solidFill>
                  <a:srgbClr val="FF0000"/>
                </a:solidFill>
                <a:ea typeface="方正舒体" panose="02010601030101010101" pitchFamily="2" charset="-122"/>
                <a:sym typeface="+mn-ea"/>
              </a:rPr>
              <a:t>Safe and fast</a:t>
            </a:r>
            <a:r>
              <a:rPr lang="en-US" altLang="zh-CN" sz="2400" dirty="0">
                <a:ea typeface="方正舒体" panose="02010601030101010101" pitchFamily="2" charset="-122"/>
                <a:sym typeface="+mn-ea"/>
              </a:rPr>
              <a:t> When a Channel is in Write Mode</a:t>
            </a:r>
            <a:r>
              <a:rPr lang="en-US" altLang="zh-CN" sz="2400" b="1" dirty="0">
                <a:solidFill>
                  <a:schemeClr val="tx1"/>
                </a:solidFill>
                <a:ea typeface="方正舒体" panose="02010601030101010101" pitchFamily="2" charset="-122"/>
                <a:sym typeface="+mn-ea"/>
              </a:rPr>
              <a:t> </a:t>
            </a:r>
            <a:endParaRPr lang="en-US" altLang="zh-CN" sz="800" dirty="0">
              <a:solidFill>
                <a:sysClr val="windowText" lastClr="000000"/>
              </a:solidFill>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Reliability</a:t>
            </a:r>
            <a:endParaRPr lang="en-US" altLang="zh-CN" sz="2000" dirty="0">
              <a:ea typeface="方正舒体" panose="02010601030101010101" pitchFamily="2" charset="-122"/>
              <a:sym typeface="+mn-ea"/>
            </a:endParaRPr>
          </a:p>
          <a:p>
            <a:pPr marL="1357630" lvl="2"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Abide by spec (Write Mode is no acceleration  but the percentage of writes is very small )</a:t>
            </a:r>
            <a:endParaRPr lang="en-US" altLang="zh-CN" sz="2000" dirty="0">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Round-trip </a:t>
            </a:r>
            <a:r>
              <a:rPr lang="en-US" altLang="zh-CN" sz="2000" b="1" dirty="0">
                <a:solidFill>
                  <a:srgbClr val="FF0000"/>
                </a:solidFill>
                <a:ea typeface="方正舒体" panose="02010601030101010101" pitchFamily="2" charset="-122"/>
                <a:sym typeface="+mn-ea"/>
              </a:rPr>
              <a:t>latency</a:t>
            </a:r>
            <a:r>
              <a:rPr lang="en-US" altLang="zh-CN" sz="2000" dirty="0">
                <a:ea typeface="方正舒体" panose="02010601030101010101" pitchFamily="2" charset="-122"/>
                <a:sym typeface="+mn-ea"/>
              </a:rPr>
              <a:t> from read to write and back</a:t>
            </a:r>
            <a:endParaRPr lang="en-US" altLang="zh-CN" sz="2000" dirty="0">
              <a:ea typeface="方正舒体" panose="02010601030101010101" pitchFamily="2" charset="-122"/>
              <a:sym typeface="+mn-ea"/>
            </a:endParaRPr>
          </a:p>
          <a:p>
            <a:pPr marL="1357630" lvl="2"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Today’s DRAM: 20ns,batch:128</a:t>
            </a:r>
            <a:endParaRPr lang="en-US" altLang="zh-CN" sz="2000" dirty="0">
              <a:ea typeface="方正舒体" panose="02010601030101010101" pitchFamily="2" charset="-122"/>
              <a:sym typeface="+mn-ea"/>
            </a:endParaRPr>
          </a:p>
          <a:p>
            <a:pPr marL="1357630" lvl="2"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Hetero-DMR:1us,batch:100x128</a:t>
            </a:r>
            <a:endParaRPr lang="en-US" altLang="zh-CN" sz="2000" dirty="0">
              <a:ea typeface="方正舒体" panose="02010601030101010101" pitchFamily="2" charset="-122"/>
              <a:sym typeface="+mn-ea"/>
            </a:endParaRPr>
          </a:p>
          <a:p>
            <a:pPr marL="906780" lvl="2" indent="0" algn="l">
              <a:lnSpc>
                <a:spcPct val="130000"/>
              </a:lnSpc>
              <a:spcBef>
                <a:spcPts val="500"/>
              </a:spcBef>
              <a:buClr>
                <a:srgbClr val="0070C0"/>
              </a:buClr>
              <a:buSzPct val="80000"/>
              <a:buFont typeface="Wingdings" panose="05000000000000000000" pitchFamily="2" charset="2"/>
              <a:buNone/>
            </a:pPr>
            <a:endParaRPr lang="en-US" altLang="zh-CN" sz="2000" dirty="0">
              <a:ea typeface="方正舒体" panose="02010601030101010101" pitchFamily="2" charset="-122"/>
              <a:sym typeface="+mn-ea"/>
            </a:endParaRPr>
          </a:p>
        </p:txBody>
      </p:sp>
      <p:pic>
        <p:nvPicPr>
          <p:cNvPr id="2" name="图片 1"/>
          <p:cNvPicPr>
            <a:picLocks noChangeAspect="1"/>
          </p:cNvPicPr>
          <p:nvPr/>
        </p:nvPicPr>
        <p:blipFill>
          <a:blip r:embed="rId2"/>
          <a:stretch>
            <a:fillRect/>
          </a:stretch>
        </p:blipFill>
        <p:spPr>
          <a:xfrm>
            <a:off x="7686040" y="3358515"/>
            <a:ext cx="4015740" cy="3019425"/>
          </a:xfrm>
          <a:prstGeom prst="rect">
            <a:avLst/>
          </a:prstGeom>
        </p:spPr>
      </p:pic>
      <p:pic>
        <p:nvPicPr>
          <p:cNvPr id="3" name="图片 2"/>
          <p:cNvPicPr>
            <a:picLocks noChangeAspect="1"/>
          </p:cNvPicPr>
          <p:nvPr/>
        </p:nvPicPr>
        <p:blipFill>
          <a:blip r:embed="rId3"/>
          <a:stretch>
            <a:fillRect/>
          </a:stretch>
        </p:blipFill>
        <p:spPr>
          <a:xfrm>
            <a:off x="1953260" y="4796155"/>
            <a:ext cx="4970145" cy="197421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endParaRPr>
          </a:p>
        </p:txBody>
      </p:sp>
      <p:sp>
        <p:nvSpPr>
          <p:cNvPr id="9" name="文本框 8"/>
          <p:cNvSpPr txBox="1"/>
          <p:nvPr/>
        </p:nvSpPr>
        <p:spPr>
          <a:xfrm>
            <a:off x="1019907" y="297787"/>
            <a:ext cx="2501265" cy="460375"/>
          </a:xfrm>
          <a:prstGeom prst="rect">
            <a:avLst/>
          </a:prstGeom>
          <a:noFill/>
        </p:spPr>
        <p:txBody>
          <a:bodyPr wrap="none" rtlCol="0">
            <a:spAutoFit/>
          </a:bodyPr>
          <a:lstStyle/>
          <a:p>
            <a:pPr algn="l"/>
            <a:r>
              <a:rPr kumimoji="1" lang="zh-CN" altLang="en-US" sz="2400" dirty="0">
                <a:solidFill>
                  <a:schemeClr val="bg1">
                    <a:lumMod val="50000"/>
                  </a:schemeClr>
                </a:solidFill>
                <a:latin typeface="微软雅黑" panose="020B0503020204020204" charset="-122"/>
                <a:ea typeface="微软雅黑" panose="020B0503020204020204" charset="-122"/>
                <a:cs typeface="微软雅黑" panose="020B0503020204020204" charset="-122"/>
              </a:rPr>
              <a:t>Chapter </a:t>
            </a:r>
            <a:r>
              <a:rPr kumimoji="1" lang="en-US" altLang="zh-CN" sz="2400" dirty="0">
                <a:solidFill>
                  <a:schemeClr val="bg1">
                    <a:lumMod val="50000"/>
                  </a:schemeClr>
                </a:solidFill>
                <a:latin typeface="微软雅黑" panose="020B0503020204020204" charset="-122"/>
                <a:ea typeface="微软雅黑" panose="020B0503020204020204" charset="-122"/>
                <a:cs typeface="微软雅黑" panose="020B0503020204020204" charset="-122"/>
              </a:rPr>
              <a:t>3</a:t>
            </a:r>
            <a:r>
              <a:rPr kumimoji="1" lang="zh-CN" altLang="en-US" sz="2400" dirty="0">
                <a:solidFill>
                  <a:schemeClr val="bg1">
                    <a:lumMod val="50000"/>
                  </a:schemeClr>
                </a:solidFill>
                <a:latin typeface="微软雅黑" panose="020B0503020204020204" charset="-122"/>
                <a:ea typeface="微软雅黑" panose="020B0503020204020204" charset="-122"/>
                <a:cs typeface="微软雅黑" panose="020B0503020204020204" charset="-122"/>
              </a:rPr>
              <a:t>  </a:t>
            </a:r>
            <a:r>
              <a:rPr lang="en-US" altLang="zh-CN" b="1" dirty="0">
                <a:solidFill>
                  <a:srgbClr val="FF0000"/>
                </a:solidFill>
                <a:ea typeface="方正舒体" panose="02010601030101010101" pitchFamily="2" charset="-122"/>
                <a:sym typeface="+mn-ea"/>
              </a:rPr>
              <a:t>Design</a:t>
            </a:r>
            <a:endParaRPr kumimoji="1" lang="en-US" altLang="zh-CN" sz="2400" dirty="0">
              <a:solidFill>
                <a:srgbClr val="AE0204"/>
              </a:solidFill>
              <a:latin typeface="微软雅黑" panose="020B0503020204020204" charset="-122"/>
              <a:ea typeface="微软雅黑" panose="020B0503020204020204" charset="-122"/>
              <a:cs typeface="微软雅黑" panose="020B0503020204020204" charset="-122"/>
              <a:sym typeface="+mn-ea"/>
            </a:endParaRPr>
          </a:p>
        </p:txBody>
      </p:sp>
      <p:pic>
        <p:nvPicPr>
          <p:cNvPr id="16" name="图片 15" descr="C:\Users\Echi\Desktop\微信图片_20210423152212.png微信图片_20210423152212"/>
          <p:cNvPicPr>
            <a:picLocks noChangeAspect="1"/>
          </p:cNvPicPr>
          <p:nvPr/>
        </p:nvPicPr>
        <p:blipFill>
          <a:blip r:embed="rId1"/>
          <a:srcRect/>
          <a:stretch>
            <a:fillRect/>
          </a:stretch>
        </p:blipFill>
        <p:spPr>
          <a:xfrm>
            <a:off x="10006785" y="327625"/>
            <a:ext cx="2185215" cy="695325"/>
          </a:xfrm>
          <a:prstGeom prst="rect">
            <a:avLst/>
          </a:prstGeom>
        </p:spPr>
      </p:pic>
      <p:cxnSp>
        <p:nvCxnSpPr>
          <p:cNvPr id="17" name="直线连接符 16"/>
          <p:cNvCxnSpPr>
            <a:stCxn id="16" idx="1"/>
          </p:cNvCxnSpPr>
          <p:nvPr/>
        </p:nvCxnSpPr>
        <p:spPr>
          <a:xfrm flipH="1">
            <a:off x="5178447" y="675923"/>
            <a:ext cx="4828338"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30250" y="1410335"/>
            <a:ext cx="10189845" cy="5621655"/>
          </a:xfrm>
          <a:prstGeom prst="rect">
            <a:avLst/>
          </a:prstGeom>
          <a:noFill/>
        </p:spPr>
        <p:txBody>
          <a:bodyPr wrap="square" rtlCol="0" anchor="t">
            <a:spAutoFit/>
          </a:bodyPr>
          <a:p>
            <a:pPr marL="450850" indent="-450850" algn="l">
              <a:lnSpc>
                <a:spcPct val="90000"/>
              </a:lnSpc>
              <a:spcBef>
                <a:spcPts val="1000"/>
              </a:spcBef>
              <a:buClr>
                <a:srgbClr val="002060"/>
              </a:buClr>
              <a:buSzPct val="90000"/>
              <a:buFont typeface="Wingdings" panose="05000000000000000000" pitchFamily="2" charset="2"/>
              <a:buChar char="n"/>
            </a:pPr>
            <a:r>
              <a:rPr lang="en-US" altLang="zh-CN" sz="2400" dirty="0">
                <a:ea typeface="方正舒体" panose="02010601030101010101" pitchFamily="2" charset="-122"/>
                <a:sym typeface="+mn-ea"/>
              </a:rPr>
              <a:t>b.How to Keep Original Blocks </a:t>
            </a:r>
            <a:r>
              <a:rPr lang="en-US" altLang="zh-CN" sz="2400" b="1" dirty="0">
                <a:solidFill>
                  <a:srgbClr val="FF0000"/>
                </a:solidFill>
                <a:ea typeface="方正舒体" panose="02010601030101010101" pitchFamily="2" charset="-122"/>
                <a:sym typeface="+mn-ea"/>
              </a:rPr>
              <a:t>Safe and Faster </a:t>
            </a:r>
            <a:r>
              <a:rPr lang="en-US" altLang="zh-CN" sz="2400" dirty="0">
                <a:ea typeface="方正舒体" panose="02010601030101010101" pitchFamily="2" charset="-122"/>
                <a:sym typeface="+mn-ea"/>
              </a:rPr>
              <a:t>When a Channel is </a:t>
            </a:r>
            <a:r>
              <a:rPr lang="en-US" altLang="zh-CN" sz="2400" dirty="0">
                <a:solidFill>
                  <a:schemeClr val="tx1"/>
                </a:solidFill>
                <a:ea typeface="方正舒体" panose="02010601030101010101" pitchFamily="2" charset="-122"/>
                <a:sym typeface="+mn-ea"/>
              </a:rPr>
              <a:t>in Read Mode</a:t>
            </a:r>
            <a:r>
              <a:rPr lang="en-US" altLang="zh-CN" sz="2400" b="1" dirty="0">
                <a:solidFill>
                  <a:schemeClr val="tx1"/>
                </a:solidFill>
                <a:ea typeface="方正舒体" panose="02010601030101010101" pitchFamily="2" charset="-122"/>
                <a:sym typeface="+mn-ea"/>
              </a:rPr>
              <a:t> </a:t>
            </a:r>
            <a:endParaRPr lang="en-US" altLang="zh-CN" sz="2400" b="1" dirty="0">
              <a:solidFill>
                <a:schemeClr val="tx1"/>
              </a:solidFill>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endParaRPr lang="en-US" altLang="zh-CN" sz="800" dirty="0">
              <a:solidFill>
                <a:sysClr val="windowText" lastClr="000000"/>
              </a:solidFill>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Reliability</a:t>
            </a:r>
            <a:endParaRPr lang="en-US" altLang="zh-CN" sz="2000" dirty="0">
              <a:ea typeface="方正舒体" panose="02010601030101010101" pitchFamily="2" charset="-122"/>
              <a:sym typeface="+mn-ea"/>
            </a:endParaRPr>
          </a:p>
          <a:p>
            <a:pPr marL="1357630" lvl="2"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Only </a:t>
            </a:r>
            <a:r>
              <a:rPr lang="en-US" altLang="zh-CN" sz="2000" dirty="0">
                <a:ea typeface="方正舒体" panose="02010601030101010101" pitchFamily="2" charset="-122"/>
                <a:sym typeface="+mn-ea"/>
              </a:rPr>
              <a:t>r</a:t>
            </a:r>
            <a:r>
              <a:rPr lang="en-US" altLang="zh-CN" sz="2000" dirty="0">
                <a:ea typeface="方正舒体" panose="02010601030101010101" pitchFamily="2" charset="-122"/>
                <a:sym typeface="+mn-ea"/>
              </a:rPr>
              <a:t>ead the free module</a:t>
            </a:r>
            <a:endParaRPr lang="en-US" altLang="zh-CN" sz="2000" dirty="0">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Speeds up the channel’s frequency</a:t>
            </a:r>
            <a:endParaRPr lang="en-US" altLang="zh-CN" sz="2000" dirty="0">
              <a:ea typeface="方正舒体" panose="02010601030101010101" pitchFamily="2" charset="-122"/>
              <a:sym typeface="+mn-ea"/>
            </a:endParaRPr>
          </a:p>
          <a:p>
            <a:pPr marL="1371600" lvl="5"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Higher frequencies lead to better performance</a:t>
            </a:r>
            <a:endParaRPr lang="en-US" altLang="zh-CN" sz="2000" dirty="0">
              <a:ea typeface="方正舒体" panose="02010601030101010101" pitchFamily="2" charset="-122"/>
              <a:sym typeface="+mn-ea"/>
            </a:endParaRPr>
          </a:p>
          <a:p>
            <a:pPr marL="1371600" lvl="5"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Need self-refresh</a:t>
            </a:r>
            <a:endParaRPr lang="en-US" altLang="zh-CN" sz="2000" dirty="0">
              <a:ea typeface="方正舒体" panose="02010601030101010101" pitchFamily="2" charset="-122"/>
              <a:sym typeface="+mn-ea"/>
            </a:endParaRPr>
          </a:p>
          <a:p>
            <a:pPr marL="1371600" lvl="5" indent="-450850" algn="l">
              <a:lnSpc>
                <a:spcPct val="130000"/>
              </a:lnSpc>
              <a:spcBef>
                <a:spcPts val="500"/>
              </a:spcBef>
              <a:buClr>
                <a:srgbClr val="0070C0"/>
              </a:buClr>
              <a:buSzPct val="80000"/>
              <a:buFont typeface="Wingdings" panose="05000000000000000000" pitchFamily="2" charset="2"/>
              <a:buChar char=""/>
            </a:pPr>
            <a:endParaRPr lang="en-US" altLang="zh-CN" sz="2000" dirty="0">
              <a:ea typeface="方正舒体" panose="02010601030101010101" pitchFamily="2" charset="-122"/>
              <a:sym typeface="+mn-ea"/>
            </a:endParaRPr>
          </a:p>
          <a:p>
            <a:pPr marL="1357630" lvl="2" indent="-450850" algn="l">
              <a:lnSpc>
                <a:spcPct val="130000"/>
              </a:lnSpc>
              <a:spcBef>
                <a:spcPts val="500"/>
              </a:spcBef>
              <a:buClr>
                <a:srgbClr val="0070C0"/>
              </a:buClr>
              <a:buSzPct val="80000"/>
              <a:buFont typeface="Wingdings" panose="05000000000000000000" pitchFamily="2" charset="2"/>
              <a:buChar char=""/>
            </a:pPr>
            <a:endParaRPr lang="en-US" altLang="zh-CN" sz="2000" dirty="0">
              <a:ea typeface="方正舒体" panose="02010601030101010101" pitchFamily="2" charset="-122"/>
              <a:sym typeface="+mn-ea"/>
            </a:endParaRPr>
          </a:p>
          <a:p>
            <a:pPr marL="1249680" lvl="2" indent="-342900" algn="l">
              <a:lnSpc>
                <a:spcPct val="130000"/>
              </a:lnSpc>
              <a:spcBef>
                <a:spcPts val="500"/>
              </a:spcBef>
              <a:buClr>
                <a:srgbClr val="0070C0"/>
              </a:buClr>
              <a:buSzPct val="80000"/>
              <a:buFont typeface="Wingdings" panose="05000000000000000000" charset="0"/>
              <a:buChar char="p"/>
            </a:pPr>
            <a:endParaRPr lang="en-US" altLang="zh-CN" sz="2000" dirty="0">
              <a:ea typeface="方正舒体" panose="02010601030101010101" pitchFamily="2" charset="-122"/>
              <a:sym typeface="+mn-ea"/>
            </a:endParaRPr>
          </a:p>
          <a:p>
            <a:pPr marL="0" lvl="3" indent="0" algn="l">
              <a:lnSpc>
                <a:spcPct val="130000"/>
              </a:lnSpc>
              <a:spcBef>
                <a:spcPts val="500"/>
              </a:spcBef>
              <a:buClr>
                <a:srgbClr val="0070C0"/>
              </a:buClr>
              <a:buSzPct val="80000"/>
              <a:buFont typeface="Wingdings" panose="05000000000000000000" pitchFamily="2" charset="2"/>
              <a:buNone/>
            </a:pPr>
            <a:r>
              <a:rPr lang="en-US" altLang="zh-CN" sz="2000" dirty="0">
                <a:ea typeface="方正舒体" panose="02010601030101010101" pitchFamily="2" charset="-122"/>
                <a:sym typeface="+mn-ea"/>
              </a:rPr>
              <a:t>	</a:t>
            </a:r>
            <a:endParaRPr lang="en-US" altLang="zh-CN" sz="2000" dirty="0">
              <a:ea typeface="方正舒体" panose="02010601030101010101" pitchFamily="2" charset="-122"/>
              <a:sym typeface="+mn-ea"/>
            </a:endParaRPr>
          </a:p>
          <a:p>
            <a:pPr marL="906780" lvl="2" indent="0" algn="l">
              <a:lnSpc>
                <a:spcPct val="130000"/>
              </a:lnSpc>
              <a:spcBef>
                <a:spcPts val="500"/>
              </a:spcBef>
              <a:buClr>
                <a:srgbClr val="0070C0"/>
              </a:buClr>
              <a:buSzPct val="80000"/>
              <a:buFont typeface="Wingdings" panose="05000000000000000000" pitchFamily="2" charset="2"/>
              <a:buNone/>
            </a:pPr>
            <a:r>
              <a:rPr lang="en-US" altLang="zh-CN" sz="2000" dirty="0">
                <a:ea typeface="方正舒体" panose="02010601030101010101" pitchFamily="2" charset="-122"/>
                <a:sym typeface="+mn-ea"/>
              </a:rPr>
              <a:t>	</a:t>
            </a:r>
            <a:endParaRPr lang="en-US" altLang="zh-CN" sz="2000" dirty="0">
              <a:ea typeface="方正舒体" panose="02010601030101010101" pitchFamily="2" charset="-122"/>
              <a:sym typeface="+mn-ea"/>
            </a:endParaRPr>
          </a:p>
        </p:txBody>
      </p:sp>
      <p:pic>
        <p:nvPicPr>
          <p:cNvPr id="4" name="图片 3"/>
          <p:cNvPicPr>
            <a:picLocks noChangeAspect="1"/>
          </p:cNvPicPr>
          <p:nvPr/>
        </p:nvPicPr>
        <p:blipFill>
          <a:blip r:embed="rId2"/>
          <a:stretch>
            <a:fillRect/>
          </a:stretch>
        </p:blipFill>
        <p:spPr>
          <a:xfrm>
            <a:off x="7322820" y="3235960"/>
            <a:ext cx="4481195" cy="31781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endParaRPr>
          </a:p>
        </p:txBody>
      </p:sp>
      <p:sp>
        <p:nvSpPr>
          <p:cNvPr id="9" name="文本框 8"/>
          <p:cNvSpPr txBox="1"/>
          <p:nvPr/>
        </p:nvSpPr>
        <p:spPr>
          <a:xfrm>
            <a:off x="1019907" y="297787"/>
            <a:ext cx="2501265" cy="460375"/>
          </a:xfrm>
          <a:prstGeom prst="rect">
            <a:avLst/>
          </a:prstGeom>
          <a:noFill/>
        </p:spPr>
        <p:txBody>
          <a:bodyPr wrap="none" rtlCol="0">
            <a:spAutoFit/>
          </a:bodyPr>
          <a:lstStyle/>
          <a:p>
            <a:pPr algn="l"/>
            <a:r>
              <a:rPr kumimoji="1" lang="zh-CN" altLang="en-US" sz="2400" dirty="0">
                <a:solidFill>
                  <a:schemeClr val="bg1">
                    <a:lumMod val="50000"/>
                  </a:schemeClr>
                </a:solidFill>
                <a:latin typeface="微软雅黑" panose="020B0503020204020204" charset="-122"/>
                <a:ea typeface="微软雅黑" panose="020B0503020204020204" charset="-122"/>
                <a:cs typeface="微软雅黑" panose="020B0503020204020204" charset="-122"/>
              </a:rPr>
              <a:t>Chapter </a:t>
            </a:r>
            <a:r>
              <a:rPr kumimoji="1" lang="en-US" altLang="zh-CN" sz="2400" dirty="0">
                <a:solidFill>
                  <a:schemeClr val="bg1">
                    <a:lumMod val="50000"/>
                  </a:schemeClr>
                </a:solidFill>
                <a:latin typeface="微软雅黑" panose="020B0503020204020204" charset="-122"/>
                <a:ea typeface="微软雅黑" panose="020B0503020204020204" charset="-122"/>
                <a:cs typeface="微软雅黑" panose="020B0503020204020204" charset="-122"/>
              </a:rPr>
              <a:t>3</a:t>
            </a:r>
            <a:r>
              <a:rPr kumimoji="1" lang="zh-CN" altLang="en-US" sz="2400" dirty="0">
                <a:solidFill>
                  <a:schemeClr val="bg1">
                    <a:lumMod val="50000"/>
                  </a:schemeClr>
                </a:solidFill>
                <a:latin typeface="微软雅黑" panose="020B0503020204020204" charset="-122"/>
                <a:ea typeface="微软雅黑" panose="020B0503020204020204" charset="-122"/>
                <a:cs typeface="微软雅黑" panose="020B0503020204020204" charset="-122"/>
              </a:rPr>
              <a:t>  </a:t>
            </a:r>
            <a:r>
              <a:rPr lang="en-US" altLang="zh-CN" b="1" dirty="0">
                <a:solidFill>
                  <a:srgbClr val="FF0000"/>
                </a:solidFill>
                <a:ea typeface="方正舒体" panose="02010601030101010101" pitchFamily="2" charset="-122"/>
                <a:sym typeface="+mn-ea"/>
              </a:rPr>
              <a:t>Design</a:t>
            </a:r>
            <a:endParaRPr kumimoji="1" lang="en-US" altLang="zh-CN" sz="2400" dirty="0">
              <a:solidFill>
                <a:srgbClr val="AE0204"/>
              </a:solidFill>
              <a:latin typeface="微软雅黑" panose="020B0503020204020204" charset="-122"/>
              <a:ea typeface="微软雅黑" panose="020B0503020204020204" charset="-122"/>
              <a:cs typeface="微软雅黑" panose="020B0503020204020204" charset="-122"/>
              <a:sym typeface="+mn-ea"/>
            </a:endParaRPr>
          </a:p>
        </p:txBody>
      </p:sp>
      <p:pic>
        <p:nvPicPr>
          <p:cNvPr id="16" name="图片 15" descr="C:\Users\Echi\Desktop\微信图片_20210423152212.png微信图片_20210423152212"/>
          <p:cNvPicPr>
            <a:picLocks noChangeAspect="1"/>
          </p:cNvPicPr>
          <p:nvPr/>
        </p:nvPicPr>
        <p:blipFill>
          <a:blip r:embed="rId1"/>
          <a:srcRect/>
          <a:stretch>
            <a:fillRect/>
          </a:stretch>
        </p:blipFill>
        <p:spPr>
          <a:xfrm>
            <a:off x="10006785" y="327625"/>
            <a:ext cx="2185215" cy="695325"/>
          </a:xfrm>
          <a:prstGeom prst="rect">
            <a:avLst/>
          </a:prstGeom>
        </p:spPr>
      </p:pic>
      <p:cxnSp>
        <p:nvCxnSpPr>
          <p:cNvPr id="17" name="直线连接符 16"/>
          <p:cNvCxnSpPr>
            <a:stCxn id="16" idx="1"/>
          </p:cNvCxnSpPr>
          <p:nvPr/>
        </p:nvCxnSpPr>
        <p:spPr>
          <a:xfrm flipH="1">
            <a:off x="5178447" y="675923"/>
            <a:ext cx="4828338"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30250" y="1410335"/>
            <a:ext cx="10189845" cy="4668520"/>
          </a:xfrm>
          <a:prstGeom prst="rect">
            <a:avLst/>
          </a:prstGeom>
          <a:noFill/>
        </p:spPr>
        <p:txBody>
          <a:bodyPr wrap="square" rtlCol="0" anchor="t">
            <a:spAutoFit/>
          </a:bodyPr>
          <a:p>
            <a:pPr marL="450850" indent="-450850" algn="l">
              <a:lnSpc>
                <a:spcPct val="90000"/>
              </a:lnSpc>
              <a:spcBef>
                <a:spcPts val="1000"/>
              </a:spcBef>
              <a:buClr>
                <a:srgbClr val="002060"/>
              </a:buClr>
              <a:buSzPct val="90000"/>
              <a:buFont typeface="Wingdings" panose="05000000000000000000" pitchFamily="2" charset="2"/>
              <a:buChar char="n"/>
            </a:pPr>
            <a:r>
              <a:rPr lang="en-US" altLang="zh-CN" sz="2400" b="1" dirty="0">
                <a:ea typeface="方正舒体" panose="02010601030101010101" pitchFamily="2" charset="-122"/>
                <a:sym typeface="+mn-ea"/>
              </a:rPr>
              <a:t>Challenge 2: How to </a:t>
            </a:r>
            <a:r>
              <a:rPr lang="en-US" altLang="zh-CN" sz="2400" b="1" dirty="0">
                <a:solidFill>
                  <a:srgbClr val="FF0000"/>
                </a:solidFill>
                <a:ea typeface="方正舒体" panose="02010601030101010101" pitchFamily="2" charset="-122"/>
                <a:sym typeface="+mn-ea"/>
              </a:rPr>
              <a:t>Quickly</a:t>
            </a:r>
            <a:r>
              <a:rPr lang="en-US" altLang="zh-CN" sz="2400" b="1" dirty="0">
                <a:ea typeface="方正舒体" panose="02010601030101010101" pitchFamily="2" charset="-122"/>
                <a:sym typeface="+mn-ea"/>
              </a:rPr>
              <a:t> and </a:t>
            </a:r>
            <a:r>
              <a:rPr lang="en-US" altLang="zh-CN" sz="2400" b="1" dirty="0">
                <a:solidFill>
                  <a:srgbClr val="FF0000"/>
                </a:solidFill>
                <a:ea typeface="方正舒体" panose="02010601030101010101" pitchFamily="2" charset="-122"/>
                <a:sym typeface="+mn-ea"/>
              </a:rPr>
              <a:t>Reliably</a:t>
            </a:r>
            <a:r>
              <a:rPr lang="en-US" altLang="zh-CN" sz="2400" b="1" dirty="0">
                <a:ea typeface="方正舒体" panose="02010601030101010101" pitchFamily="2" charset="-122"/>
                <a:sym typeface="+mn-ea"/>
              </a:rPr>
              <a:t> Detect Errors in Copies Caused by Unsafely Fast Read Mode?</a:t>
            </a:r>
            <a:r>
              <a:rPr lang="en-US" altLang="zh-CN" sz="2400" b="1" dirty="0">
                <a:solidFill>
                  <a:schemeClr val="tx1"/>
                </a:solidFill>
                <a:ea typeface="方正舒体" panose="02010601030101010101" pitchFamily="2" charset="-122"/>
                <a:sym typeface="+mn-ea"/>
              </a:rPr>
              <a:t> </a:t>
            </a:r>
            <a:endParaRPr lang="en-US" altLang="zh-CN" sz="2400" b="1" dirty="0">
              <a:solidFill>
                <a:schemeClr val="tx1"/>
              </a:solidFill>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endParaRPr lang="en-US" altLang="zh-CN" sz="800" dirty="0">
              <a:solidFill>
                <a:sysClr val="windowText" lastClr="000000"/>
              </a:solidFill>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200" dirty="0">
                <a:ea typeface="方正舒体" panose="02010601030101010101" pitchFamily="2" charset="-122"/>
                <a:sym typeface="+mn-ea"/>
              </a:rPr>
              <a:t>Check method</a:t>
            </a:r>
            <a:r>
              <a:rPr lang="en-US" altLang="zh-CN" sz="2200" baseline="30000">
                <a:sym typeface="+mn-ea"/>
              </a:rPr>
              <a:t>[1]</a:t>
            </a:r>
            <a:endParaRPr lang="en-US" altLang="zh-CN" sz="2200" dirty="0">
              <a:ea typeface="方正舒体" panose="02010601030101010101" pitchFamily="2" charset="-122"/>
              <a:sym typeface="+mn-ea"/>
            </a:endParaRPr>
          </a:p>
          <a:p>
            <a:pPr marL="1357630" lvl="2" indent="-450850" algn="l">
              <a:lnSpc>
                <a:spcPct val="130000"/>
              </a:lnSpc>
              <a:spcBef>
                <a:spcPts val="500"/>
              </a:spcBef>
              <a:buClr>
                <a:srgbClr val="0070C0"/>
              </a:buClr>
              <a:buSzPct val="80000"/>
              <a:buFont typeface="Wingdings" panose="05000000000000000000" pitchFamily="2" charset="2"/>
              <a:buChar char=""/>
            </a:pPr>
            <a:r>
              <a:rPr lang="zh-CN" altLang="en-US" sz="2000">
                <a:sym typeface="+mn-ea"/>
              </a:rPr>
              <a:t>Parity Check</a:t>
            </a:r>
            <a:endParaRPr lang="en-US" altLang="zh-CN" sz="2000" dirty="0">
              <a:ea typeface="方正舒体" panose="02010601030101010101" pitchFamily="2" charset="-122"/>
              <a:sym typeface="+mn-ea"/>
            </a:endParaRPr>
          </a:p>
          <a:p>
            <a:pPr marL="1357630" lvl="2" indent="-450850" algn="l">
              <a:lnSpc>
                <a:spcPct val="130000"/>
              </a:lnSpc>
              <a:spcBef>
                <a:spcPts val="500"/>
              </a:spcBef>
              <a:buClr>
                <a:srgbClr val="0070C0"/>
              </a:buClr>
              <a:buSzPct val="80000"/>
              <a:buFont typeface="Wingdings" panose="05000000000000000000" pitchFamily="2" charset="2"/>
              <a:buChar char=""/>
            </a:pPr>
            <a:r>
              <a:rPr lang="zh-CN" altLang="en-US" sz="2000">
                <a:sym typeface="+mn-ea"/>
              </a:rPr>
              <a:t>Cyclic Redundancy Check</a:t>
            </a:r>
            <a:r>
              <a:rPr lang="en-US" altLang="zh-CN" sz="2000">
                <a:sym typeface="+mn-ea"/>
              </a:rPr>
              <a:t>(</a:t>
            </a:r>
            <a:r>
              <a:rPr lang="en-US" altLang="zh-CN" sz="2000" b="1">
                <a:sym typeface="+mn-ea"/>
              </a:rPr>
              <a:t>CRC</a:t>
            </a:r>
            <a:r>
              <a:rPr lang="en-US" altLang="zh-CN" sz="2000">
                <a:sym typeface="+mn-ea"/>
              </a:rPr>
              <a:t>)</a:t>
            </a:r>
            <a:endParaRPr lang="zh-CN" altLang="en-US" sz="2000">
              <a:sym typeface="+mn-ea"/>
            </a:endParaRPr>
          </a:p>
          <a:p>
            <a:pPr marL="1357630" lvl="2" indent="-450850" algn="l">
              <a:lnSpc>
                <a:spcPct val="130000"/>
              </a:lnSpc>
              <a:spcBef>
                <a:spcPts val="500"/>
              </a:spcBef>
              <a:buClr>
                <a:srgbClr val="0070C0"/>
              </a:buClr>
              <a:buSzPct val="80000"/>
              <a:buFont typeface="Wingdings" panose="05000000000000000000" pitchFamily="2" charset="2"/>
              <a:buChar char=""/>
            </a:pPr>
            <a:r>
              <a:rPr lang="zh-CN" altLang="en-US" sz="2000">
                <a:sym typeface="+mn-ea"/>
              </a:rPr>
              <a:t>Error Correcting Code</a:t>
            </a:r>
            <a:r>
              <a:rPr lang="en-US" altLang="zh-CN" sz="2000">
                <a:sym typeface="+mn-ea"/>
              </a:rPr>
              <a:t>(</a:t>
            </a:r>
            <a:r>
              <a:rPr lang="en-US" altLang="zh-CN" sz="2000" b="1">
                <a:solidFill>
                  <a:srgbClr val="FF0000"/>
                </a:solidFill>
                <a:sym typeface="+mn-ea"/>
              </a:rPr>
              <a:t>ECC</a:t>
            </a:r>
            <a:r>
              <a:rPr lang="en-US" altLang="zh-CN" sz="2000">
                <a:sym typeface="+mn-ea"/>
              </a:rPr>
              <a:t>)</a:t>
            </a:r>
            <a:endParaRPr lang="en-US" altLang="zh-CN" sz="2000" dirty="0">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Hetero-DMR</a:t>
            </a:r>
            <a:endParaRPr lang="en-US" altLang="zh-CN" sz="2000" dirty="0">
              <a:ea typeface="方正舒体" panose="02010601030101010101" pitchFamily="2" charset="-122"/>
              <a:sym typeface="+mn-ea"/>
            </a:endParaRPr>
          </a:p>
          <a:p>
            <a:pPr marL="1357630" lvl="2"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Bamboo-ECC</a:t>
            </a:r>
            <a:r>
              <a:rPr lang="en-US" altLang="zh-CN" sz="2000" baseline="30000" dirty="0">
                <a:ea typeface="方正舒体" panose="02010601030101010101" pitchFamily="2" charset="-122"/>
                <a:sym typeface="+mn-ea"/>
              </a:rPr>
              <a:t>[2]</a:t>
            </a:r>
            <a:r>
              <a:rPr lang="en-US" altLang="zh-CN" sz="2000" dirty="0">
                <a:ea typeface="方正舒体" panose="02010601030101010101" pitchFamily="2" charset="-122"/>
                <a:sym typeface="+mn-ea"/>
              </a:rPr>
              <a:t>: uses all </a:t>
            </a:r>
            <a:r>
              <a:rPr lang="en-US" altLang="zh-CN" sz="2000" b="1" dirty="0">
                <a:solidFill>
                  <a:srgbClr val="FF0000"/>
                </a:solidFill>
                <a:ea typeface="方正舒体" panose="02010601030101010101" pitchFamily="2" charset="-122"/>
                <a:sym typeface="+mn-ea"/>
              </a:rPr>
              <a:t>64 data bytes</a:t>
            </a:r>
            <a:r>
              <a:rPr lang="en-US" altLang="zh-CN" sz="2000" dirty="0">
                <a:ea typeface="方正舒体" panose="02010601030101010101" pitchFamily="2" charset="-122"/>
                <a:sym typeface="+mn-ea"/>
              </a:rPr>
              <a:t> in a memory block to compute eight Reed-Solomon ECC bytes together</a:t>
            </a:r>
            <a:endParaRPr lang="en-US" altLang="zh-CN" sz="2000" dirty="0">
              <a:ea typeface="方正舒体" panose="02010601030101010101" pitchFamily="2" charset="-122"/>
              <a:sym typeface="+mn-ea"/>
            </a:endParaRPr>
          </a:p>
          <a:p>
            <a:pPr marL="1357630" lvl="2" indent="-450850" algn="l">
              <a:lnSpc>
                <a:spcPct val="130000"/>
              </a:lnSpc>
              <a:spcBef>
                <a:spcPts val="500"/>
              </a:spcBef>
              <a:buClr>
                <a:srgbClr val="0070C0"/>
              </a:buClr>
              <a:buSzPct val="80000"/>
              <a:buFont typeface="Wingdings" panose="05000000000000000000" pitchFamily="2" charset="2"/>
              <a:buChar char=""/>
            </a:pPr>
            <a:endParaRPr lang="en-US" altLang="zh-CN" sz="2000" dirty="0">
              <a:ea typeface="方正舒体" panose="02010601030101010101" pitchFamily="2" charset="-122"/>
              <a:sym typeface="+mn-ea"/>
            </a:endParaRPr>
          </a:p>
        </p:txBody>
      </p:sp>
      <p:sp>
        <p:nvSpPr>
          <p:cNvPr id="2" name="文本框 1"/>
          <p:cNvSpPr txBox="1"/>
          <p:nvPr/>
        </p:nvSpPr>
        <p:spPr>
          <a:xfrm>
            <a:off x="896620" y="5982335"/>
            <a:ext cx="11171555" cy="953135"/>
          </a:xfrm>
          <a:prstGeom prst="rect">
            <a:avLst/>
          </a:prstGeom>
          <a:noFill/>
        </p:spPr>
        <p:txBody>
          <a:bodyPr wrap="square" rtlCol="0" anchor="t">
            <a:spAutoFit/>
          </a:bodyPr>
          <a:p>
            <a:r>
              <a:rPr lang="en-US" altLang="zh-CN" sz="1400"/>
              <a:t>[1]</a:t>
            </a:r>
            <a:r>
              <a:rPr lang="zh-CN" altLang="en-US" sz="1400"/>
              <a:t>https://blog.csdn.net/Nightya/article/details/106311314</a:t>
            </a:r>
            <a:endParaRPr lang="zh-CN" altLang="en-US" sz="1400"/>
          </a:p>
          <a:p>
            <a:r>
              <a:rPr lang="en-US" altLang="zh-CN" sz="1400">
                <a:sym typeface="+mn-ea"/>
              </a:rPr>
              <a:t>[2]</a:t>
            </a:r>
            <a:r>
              <a:rPr lang="zh-CN" altLang="en-US" sz="1400">
                <a:sym typeface="+mn-ea"/>
              </a:rPr>
              <a:t>J. Kim, M. Sullivan, and M. Erez, “Bamboo ECC: Strong, safe,and flexible codes for reliable computer memory,” in Proceedings of</a:t>
            </a:r>
            <a:r>
              <a:rPr lang="en-US" altLang="zh-CN" sz="1400">
                <a:sym typeface="+mn-ea"/>
              </a:rPr>
              <a:t> </a:t>
            </a:r>
            <a:r>
              <a:rPr lang="zh-CN" altLang="en-US" sz="1400">
                <a:sym typeface="+mn-ea"/>
              </a:rPr>
              <a:t>HPCA’15, 2015.</a:t>
            </a:r>
            <a:endParaRPr lang="zh-CN" altLang="en-US" sz="1400"/>
          </a:p>
          <a:p>
            <a:endParaRPr lang="zh-CN" altLang="en-US" sz="14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endParaRPr>
          </a:p>
        </p:txBody>
      </p:sp>
      <p:sp>
        <p:nvSpPr>
          <p:cNvPr id="9" name="文本框 8"/>
          <p:cNvSpPr txBox="1"/>
          <p:nvPr/>
        </p:nvSpPr>
        <p:spPr>
          <a:xfrm>
            <a:off x="1019907" y="297787"/>
            <a:ext cx="2501265" cy="460375"/>
          </a:xfrm>
          <a:prstGeom prst="rect">
            <a:avLst/>
          </a:prstGeom>
          <a:noFill/>
        </p:spPr>
        <p:txBody>
          <a:bodyPr wrap="none" rtlCol="0">
            <a:spAutoFit/>
          </a:bodyPr>
          <a:lstStyle/>
          <a:p>
            <a:pPr algn="l"/>
            <a:r>
              <a:rPr kumimoji="1" lang="zh-CN" altLang="en-US" sz="2400" dirty="0">
                <a:solidFill>
                  <a:schemeClr val="bg1">
                    <a:lumMod val="50000"/>
                  </a:schemeClr>
                </a:solidFill>
                <a:latin typeface="微软雅黑" panose="020B0503020204020204" charset="-122"/>
                <a:ea typeface="微软雅黑" panose="020B0503020204020204" charset="-122"/>
                <a:cs typeface="微软雅黑" panose="020B0503020204020204" charset="-122"/>
              </a:rPr>
              <a:t>Chapter </a:t>
            </a:r>
            <a:r>
              <a:rPr kumimoji="1" lang="en-US" altLang="zh-CN" sz="2400" dirty="0">
                <a:solidFill>
                  <a:schemeClr val="bg1">
                    <a:lumMod val="50000"/>
                  </a:schemeClr>
                </a:solidFill>
                <a:latin typeface="微软雅黑" panose="020B0503020204020204" charset="-122"/>
                <a:ea typeface="微软雅黑" panose="020B0503020204020204" charset="-122"/>
                <a:cs typeface="微软雅黑" panose="020B0503020204020204" charset="-122"/>
              </a:rPr>
              <a:t>3</a:t>
            </a:r>
            <a:r>
              <a:rPr kumimoji="1" lang="zh-CN" altLang="en-US" sz="2400" dirty="0">
                <a:solidFill>
                  <a:schemeClr val="bg1">
                    <a:lumMod val="50000"/>
                  </a:schemeClr>
                </a:solidFill>
                <a:latin typeface="微软雅黑" panose="020B0503020204020204" charset="-122"/>
                <a:ea typeface="微软雅黑" panose="020B0503020204020204" charset="-122"/>
                <a:cs typeface="微软雅黑" panose="020B0503020204020204" charset="-122"/>
              </a:rPr>
              <a:t>  </a:t>
            </a:r>
            <a:r>
              <a:rPr lang="en-US" altLang="zh-CN" b="1" dirty="0">
                <a:solidFill>
                  <a:srgbClr val="FF0000"/>
                </a:solidFill>
                <a:ea typeface="方正舒体" panose="02010601030101010101" pitchFamily="2" charset="-122"/>
                <a:sym typeface="+mn-ea"/>
              </a:rPr>
              <a:t>Design</a:t>
            </a:r>
            <a:endParaRPr kumimoji="1" lang="en-US" altLang="zh-CN" sz="2400" dirty="0">
              <a:solidFill>
                <a:srgbClr val="AE0204"/>
              </a:solidFill>
              <a:latin typeface="微软雅黑" panose="020B0503020204020204" charset="-122"/>
              <a:ea typeface="微软雅黑" panose="020B0503020204020204" charset="-122"/>
              <a:cs typeface="微软雅黑" panose="020B0503020204020204" charset="-122"/>
              <a:sym typeface="+mn-ea"/>
            </a:endParaRPr>
          </a:p>
        </p:txBody>
      </p:sp>
      <p:pic>
        <p:nvPicPr>
          <p:cNvPr id="16" name="图片 15" descr="C:\Users\Echi\Desktop\微信图片_20210423152212.png微信图片_20210423152212"/>
          <p:cNvPicPr>
            <a:picLocks noChangeAspect="1"/>
          </p:cNvPicPr>
          <p:nvPr/>
        </p:nvPicPr>
        <p:blipFill>
          <a:blip r:embed="rId1"/>
          <a:srcRect/>
          <a:stretch>
            <a:fillRect/>
          </a:stretch>
        </p:blipFill>
        <p:spPr>
          <a:xfrm>
            <a:off x="10006785" y="327625"/>
            <a:ext cx="2185215" cy="695325"/>
          </a:xfrm>
          <a:prstGeom prst="rect">
            <a:avLst/>
          </a:prstGeom>
        </p:spPr>
      </p:pic>
      <p:cxnSp>
        <p:nvCxnSpPr>
          <p:cNvPr id="17" name="直线连接符 16"/>
          <p:cNvCxnSpPr>
            <a:stCxn id="16" idx="1"/>
          </p:cNvCxnSpPr>
          <p:nvPr/>
        </p:nvCxnSpPr>
        <p:spPr>
          <a:xfrm flipH="1">
            <a:off x="5178447" y="675923"/>
            <a:ext cx="4828338"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30250" y="1410335"/>
            <a:ext cx="10189845" cy="4229100"/>
          </a:xfrm>
          <a:prstGeom prst="rect">
            <a:avLst/>
          </a:prstGeom>
          <a:noFill/>
        </p:spPr>
        <p:txBody>
          <a:bodyPr wrap="square" rtlCol="0" anchor="t">
            <a:spAutoFit/>
          </a:bodyPr>
          <a:p>
            <a:pPr marL="450850" indent="-450850" algn="l">
              <a:lnSpc>
                <a:spcPct val="90000"/>
              </a:lnSpc>
              <a:spcBef>
                <a:spcPts val="1000"/>
              </a:spcBef>
              <a:buClr>
                <a:srgbClr val="002060"/>
              </a:buClr>
              <a:buSzPct val="90000"/>
              <a:buFont typeface="Wingdings" panose="05000000000000000000" pitchFamily="2" charset="2"/>
              <a:buChar char="n"/>
            </a:pPr>
            <a:r>
              <a:rPr lang="en-US" altLang="zh-CN" sz="2400" b="1" dirty="0">
                <a:ea typeface="方正舒体" panose="02010601030101010101" pitchFamily="2" charset="-122"/>
                <a:sym typeface="+mn-ea"/>
              </a:rPr>
              <a:t>Challenge 2: How to </a:t>
            </a:r>
            <a:r>
              <a:rPr lang="en-US" altLang="zh-CN" sz="2400" b="1" dirty="0">
                <a:solidFill>
                  <a:srgbClr val="FF0000"/>
                </a:solidFill>
                <a:ea typeface="方正舒体" panose="02010601030101010101" pitchFamily="2" charset="-122"/>
                <a:sym typeface="+mn-ea"/>
              </a:rPr>
              <a:t>Quickly</a:t>
            </a:r>
            <a:r>
              <a:rPr lang="en-US" altLang="zh-CN" sz="2400" b="1" dirty="0">
                <a:ea typeface="方正舒体" panose="02010601030101010101" pitchFamily="2" charset="-122"/>
                <a:sym typeface="+mn-ea"/>
              </a:rPr>
              <a:t> and </a:t>
            </a:r>
            <a:r>
              <a:rPr lang="en-US" altLang="zh-CN" sz="2400" b="1" dirty="0">
                <a:solidFill>
                  <a:srgbClr val="FF0000"/>
                </a:solidFill>
                <a:ea typeface="方正舒体" panose="02010601030101010101" pitchFamily="2" charset="-122"/>
                <a:sym typeface="+mn-ea"/>
              </a:rPr>
              <a:t>Reliably</a:t>
            </a:r>
            <a:r>
              <a:rPr lang="en-US" altLang="zh-CN" sz="2400" b="1" dirty="0">
                <a:ea typeface="方正舒体" panose="02010601030101010101" pitchFamily="2" charset="-122"/>
                <a:sym typeface="+mn-ea"/>
              </a:rPr>
              <a:t> Detect Errors in Copies Caused by Unsafely Fast Read Mode?</a:t>
            </a:r>
            <a:r>
              <a:rPr lang="en-US" altLang="zh-CN" sz="2400" b="1" dirty="0">
                <a:solidFill>
                  <a:schemeClr val="tx1"/>
                </a:solidFill>
                <a:ea typeface="方正舒体" panose="02010601030101010101" pitchFamily="2" charset="-122"/>
                <a:sym typeface="+mn-ea"/>
              </a:rPr>
              <a:t> </a:t>
            </a:r>
            <a:endParaRPr lang="en-US" altLang="zh-CN" sz="2400" b="1" dirty="0">
              <a:solidFill>
                <a:schemeClr val="tx1"/>
              </a:solidFill>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endParaRPr lang="en-US" altLang="zh-CN" sz="800" dirty="0">
              <a:solidFill>
                <a:sysClr val="windowText" lastClr="000000"/>
              </a:solidFill>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If Hetero-DMR wants to meet an SDC</a:t>
            </a:r>
            <a:r>
              <a:rPr lang="en-US" altLang="zh-CN" sz="2000" baseline="30000" dirty="0">
                <a:ea typeface="方正舒体" panose="02010601030101010101" pitchFamily="2" charset="-122"/>
                <a:sym typeface="+mn-ea"/>
              </a:rPr>
              <a:t>[1]</a:t>
            </a:r>
            <a:r>
              <a:rPr lang="en-US" altLang="zh-CN" sz="2000" dirty="0">
                <a:ea typeface="方正舒体" panose="02010601030101010101" pitchFamily="2" charset="-122"/>
                <a:sym typeface="+mn-ea"/>
              </a:rPr>
              <a:t> in a billion years</a:t>
            </a:r>
            <a:endParaRPr lang="en-US" altLang="zh-CN" sz="2000" dirty="0">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Bamboo-ECC can compute </a:t>
            </a:r>
            <a:r>
              <a:rPr lang="en-US" altLang="zh-CN" sz="2000" b="1" dirty="0">
                <a:solidFill>
                  <a:srgbClr val="FF0000"/>
                </a:solidFill>
                <a:ea typeface="方正舒体" panose="02010601030101010101" pitchFamily="2" charset="-122"/>
                <a:sym typeface="+mn-ea"/>
              </a:rPr>
              <a:t>eight</a:t>
            </a:r>
            <a:r>
              <a:rPr lang="en-US" altLang="zh-CN" sz="2000" dirty="0">
                <a:ea typeface="方正舒体" panose="02010601030101010101" pitchFamily="2" charset="-122"/>
                <a:sym typeface="+mn-ea"/>
              </a:rPr>
              <a:t> Reed-Solomon ECC </a:t>
            </a:r>
            <a:r>
              <a:rPr lang="en-US" altLang="zh-CN" sz="2000" b="1" dirty="0">
                <a:solidFill>
                  <a:srgbClr val="FF0000"/>
                </a:solidFill>
                <a:ea typeface="方正舒体" panose="02010601030101010101" pitchFamily="2" charset="-122"/>
                <a:sym typeface="+mn-ea"/>
              </a:rPr>
              <a:t>bytes</a:t>
            </a:r>
            <a:r>
              <a:rPr lang="en-US" altLang="zh-CN" sz="2000" b="1" baseline="30000" dirty="0">
                <a:solidFill>
                  <a:srgbClr val="FF0000"/>
                </a:solidFill>
                <a:ea typeface="方正舒体" panose="02010601030101010101" pitchFamily="2" charset="-122"/>
                <a:sym typeface="+mn-ea"/>
              </a:rPr>
              <a:t>[2]</a:t>
            </a:r>
            <a:endParaRPr lang="en-US" altLang="zh-CN" sz="2000" dirty="0">
              <a:ea typeface="方正舒体" panose="02010601030101010101" pitchFamily="2" charset="-122"/>
              <a:sym typeface="+mn-ea"/>
            </a:endParaRPr>
          </a:p>
          <a:p>
            <a:pPr marL="1357630" lvl="2"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P1 = 1/(2^(8*8)) :SDC probability</a:t>
            </a:r>
            <a:endParaRPr lang="en-US" altLang="zh-CN" sz="2000" dirty="0">
              <a:ea typeface="方正舒体" panose="02010601030101010101" pitchFamily="2" charset="-122"/>
              <a:sym typeface="+mn-ea"/>
            </a:endParaRPr>
          </a:p>
          <a:p>
            <a:pPr marL="1357630" lvl="2"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x :Let x be the number of errors encountered per hour</a:t>
            </a:r>
            <a:endParaRPr lang="en-US" altLang="zh-CN" sz="2000" dirty="0">
              <a:ea typeface="方正舒体" panose="02010601030101010101" pitchFamily="2" charset="-122"/>
              <a:sym typeface="+mn-ea"/>
            </a:endParaRPr>
          </a:p>
          <a:p>
            <a:pPr marL="1357630" lvl="2"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t</a:t>
            </a:r>
            <a:r>
              <a:rPr lang="en-US" altLang="zh-CN" sz="2000" dirty="0">
                <a:ea typeface="方正舒体" panose="02010601030101010101" pitchFamily="2" charset="-122"/>
                <a:sym typeface="+mn-ea"/>
              </a:rPr>
              <a:t> :</a:t>
            </a:r>
            <a:r>
              <a:rPr lang="en-US" altLang="zh-CN" sz="2000" dirty="0">
                <a:ea typeface="方正舒体" panose="02010601030101010101" pitchFamily="2" charset="-122"/>
                <a:sym typeface="+mn-ea"/>
              </a:rPr>
              <a:t>Let t be the number of hours in a billion years</a:t>
            </a:r>
            <a:endParaRPr lang="en-US" altLang="zh-CN" sz="2000" dirty="0">
              <a:ea typeface="方正舒体" panose="02010601030101010101" pitchFamily="2" charset="-122"/>
              <a:sym typeface="+mn-ea"/>
            </a:endParaRPr>
          </a:p>
          <a:p>
            <a:pPr marL="1357630" lvl="2"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P1*x*t=1  </a:t>
            </a:r>
            <a:endParaRPr lang="en-US" altLang="zh-CN" sz="2000" dirty="0">
              <a:ea typeface="方正舒体" panose="02010601030101010101" pitchFamily="2" charset="-122"/>
              <a:sym typeface="+mn-ea"/>
            </a:endParaRPr>
          </a:p>
          <a:p>
            <a:pPr marL="1357630" lvl="2"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a:t>
            </a:r>
            <a:r>
              <a:rPr lang="zh-CN" altLang="en-US" sz="2000" dirty="0">
                <a:ea typeface="方正舒体" panose="02010601030101010101" pitchFamily="2" charset="-122"/>
                <a:sym typeface="+mn-ea"/>
              </a:rPr>
              <a:t>》</a:t>
            </a:r>
            <a:endParaRPr lang="zh-CN" altLang="en-US" sz="2000" dirty="0">
              <a:ea typeface="方正舒体" panose="02010601030101010101" pitchFamily="2" charset="-122"/>
              <a:sym typeface="+mn-ea"/>
            </a:endParaRPr>
          </a:p>
        </p:txBody>
      </p:sp>
      <p:sp>
        <p:nvSpPr>
          <p:cNvPr id="2" name="文本框 1"/>
          <p:cNvSpPr txBox="1"/>
          <p:nvPr/>
        </p:nvSpPr>
        <p:spPr>
          <a:xfrm>
            <a:off x="1019810" y="6196965"/>
            <a:ext cx="11048365" cy="583565"/>
          </a:xfrm>
          <a:prstGeom prst="rect">
            <a:avLst/>
          </a:prstGeom>
          <a:noFill/>
        </p:spPr>
        <p:txBody>
          <a:bodyPr wrap="square" rtlCol="0" anchor="t">
            <a:spAutoFit/>
          </a:bodyPr>
          <a:p>
            <a:r>
              <a:rPr lang="en-US" altLang="zh-CN" sz="1600"/>
              <a:t>[2]</a:t>
            </a:r>
            <a:r>
              <a:rPr lang="zh-CN" altLang="en-US" sz="1600"/>
              <a:t>J. Kim, M. Sullivan, and M. Erez, “Bamboo ECC: Strong, safe,and flexible codes for reliable computer memory,” in Proceedings of</a:t>
            </a:r>
            <a:r>
              <a:rPr lang="en-US" altLang="zh-CN" sz="1600"/>
              <a:t> </a:t>
            </a:r>
            <a:r>
              <a:rPr lang="zh-CN" altLang="en-US" sz="1600"/>
              <a:t>HPCA’15, 2015.</a:t>
            </a:r>
            <a:endParaRPr lang="zh-CN" altLang="en-US" sz="1600"/>
          </a:p>
        </p:txBody>
      </p:sp>
      <p:pic>
        <p:nvPicPr>
          <p:cNvPr id="3" name="图片 2"/>
          <p:cNvPicPr>
            <a:picLocks noChangeAspect="1"/>
          </p:cNvPicPr>
          <p:nvPr/>
        </p:nvPicPr>
        <p:blipFill>
          <a:blip r:embed="rId2"/>
          <a:stretch>
            <a:fillRect/>
          </a:stretch>
        </p:blipFill>
        <p:spPr>
          <a:xfrm>
            <a:off x="2933065" y="5248910"/>
            <a:ext cx="5105400" cy="390525"/>
          </a:xfrm>
          <a:prstGeom prst="rect">
            <a:avLst/>
          </a:prstGeom>
        </p:spPr>
      </p:pic>
      <p:sp>
        <p:nvSpPr>
          <p:cNvPr id="4" name="文本框 3"/>
          <p:cNvSpPr txBox="1"/>
          <p:nvPr/>
        </p:nvSpPr>
        <p:spPr>
          <a:xfrm>
            <a:off x="6581775" y="2011045"/>
            <a:ext cx="5610225" cy="368300"/>
          </a:xfrm>
          <a:prstGeom prst="rect">
            <a:avLst/>
          </a:prstGeom>
          <a:noFill/>
        </p:spPr>
        <p:txBody>
          <a:bodyPr wrap="square" rtlCol="0">
            <a:spAutoFit/>
          </a:bodyPr>
          <a:p>
            <a:r>
              <a:rPr lang="en-US" altLang="zh-CN"/>
              <a:t>SDC:The data read is not the same as the data stored</a:t>
            </a:r>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endParaRPr>
          </a:p>
        </p:txBody>
      </p:sp>
      <p:sp>
        <p:nvSpPr>
          <p:cNvPr id="9" name="文本框 8"/>
          <p:cNvSpPr txBox="1"/>
          <p:nvPr/>
        </p:nvSpPr>
        <p:spPr>
          <a:xfrm>
            <a:off x="1019907" y="297787"/>
            <a:ext cx="2501265" cy="460375"/>
          </a:xfrm>
          <a:prstGeom prst="rect">
            <a:avLst/>
          </a:prstGeom>
          <a:noFill/>
        </p:spPr>
        <p:txBody>
          <a:bodyPr wrap="none" rtlCol="0">
            <a:spAutoFit/>
          </a:bodyPr>
          <a:lstStyle/>
          <a:p>
            <a:pPr algn="l"/>
            <a:r>
              <a:rPr kumimoji="1" lang="zh-CN" altLang="en-US" sz="2400" dirty="0">
                <a:solidFill>
                  <a:schemeClr val="bg1">
                    <a:lumMod val="50000"/>
                  </a:schemeClr>
                </a:solidFill>
                <a:latin typeface="微软雅黑" panose="020B0503020204020204" charset="-122"/>
                <a:ea typeface="微软雅黑" panose="020B0503020204020204" charset="-122"/>
                <a:cs typeface="微软雅黑" panose="020B0503020204020204" charset="-122"/>
              </a:rPr>
              <a:t>Chapter </a:t>
            </a:r>
            <a:r>
              <a:rPr kumimoji="1" lang="en-US" altLang="zh-CN" sz="2400" dirty="0">
                <a:solidFill>
                  <a:schemeClr val="bg1">
                    <a:lumMod val="50000"/>
                  </a:schemeClr>
                </a:solidFill>
                <a:latin typeface="微软雅黑" panose="020B0503020204020204" charset="-122"/>
                <a:ea typeface="微软雅黑" panose="020B0503020204020204" charset="-122"/>
                <a:cs typeface="微软雅黑" panose="020B0503020204020204" charset="-122"/>
              </a:rPr>
              <a:t>3</a:t>
            </a:r>
            <a:r>
              <a:rPr kumimoji="1" lang="zh-CN" altLang="en-US" sz="2400" dirty="0">
                <a:solidFill>
                  <a:schemeClr val="bg1">
                    <a:lumMod val="50000"/>
                  </a:schemeClr>
                </a:solidFill>
                <a:latin typeface="微软雅黑" panose="020B0503020204020204" charset="-122"/>
                <a:ea typeface="微软雅黑" panose="020B0503020204020204" charset="-122"/>
                <a:cs typeface="微软雅黑" panose="020B0503020204020204" charset="-122"/>
              </a:rPr>
              <a:t>  </a:t>
            </a:r>
            <a:r>
              <a:rPr lang="en-US" altLang="zh-CN" b="1" dirty="0">
                <a:solidFill>
                  <a:srgbClr val="FF0000"/>
                </a:solidFill>
                <a:ea typeface="方正舒体" panose="02010601030101010101" pitchFamily="2" charset="-122"/>
                <a:sym typeface="+mn-ea"/>
              </a:rPr>
              <a:t>Design</a:t>
            </a:r>
            <a:endParaRPr kumimoji="1" lang="en-US" altLang="zh-CN" sz="2400" dirty="0">
              <a:solidFill>
                <a:srgbClr val="AE0204"/>
              </a:solidFill>
              <a:latin typeface="微软雅黑" panose="020B0503020204020204" charset="-122"/>
              <a:ea typeface="微软雅黑" panose="020B0503020204020204" charset="-122"/>
              <a:cs typeface="微软雅黑" panose="020B0503020204020204" charset="-122"/>
              <a:sym typeface="+mn-ea"/>
            </a:endParaRPr>
          </a:p>
        </p:txBody>
      </p:sp>
      <p:pic>
        <p:nvPicPr>
          <p:cNvPr id="16" name="图片 15" descr="C:\Users\Echi\Desktop\微信图片_20210423152212.png微信图片_20210423152212"/>
          <p:cNvPicPr>
            <a:picLocks noChangeAspect="1"/>
          </p:cNvPicPr>
          <p:nvPr/>
        </p:nvPicPr>
        <p:blipFill>
          <a:blip r:embed="rId1"/>
          <a:srcRect/>
          <a:stretch>
            <a:fillRect/>
          </a:stretch>
        </p:blipFill>
        <p:spPr>
          <a:xfrm>
            <a:off x="10006785" y="327625"/>
            <a:ext cx="2185215" cy="695325"/>
          </a:xfrm>
          <a:prstGeom prst="rect">
            <a:avLst/>
          </a:prstGeom>
        </p:spPr>
      </p:pic>
      <p:cxnSp>
        <p:nvCxnSpPr>
          <p:cNvPr id="17" name="直线连接符 16"/>
          <p:cNvCxnSpPr>
            <a:stCxn id="16" idx="1"/>
          </p:cNvCxnSpPr>
          <p:nvPr/>
        </p:nvCxnSpPr>
        <p:spPr>
          <a:xfrm flipH="1">
            <a:off x="5178447" y="675923"/>
            <a:ext cx="4828338"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30250" y="1410335"/>
            <a:ext cx="10189845" cy="2503805"/>
          </a:xfrm>
          <a:prstGeom prst="rect">
            <a:avLst/>
          </a:prstGeom>
          <a:noFill/>
        </p:spPr>
        <p:txBody>
          <a:bodyPr wrap="square" rtlCol="0" anchor="t">
            <a:spAutoFit/>
          </a:bodyPr>
          <a:p>
            <a:pPr marL="450850" indent="-450850" algn="l">
              <a:lnSpc>
                <a:spcPct val="90000"/>
              </a:lnSpc>
              <a:spcBef>
                <a:spcPts val="1000"/>
              </a:spcBef>
              <a:buClr>
                <a:srgbClr val="002060"/>
              </a:buClr>
              <a:buSzPct val="90000"/>
              <a:buFont typeface="Wingdings" panose="05000000000000000000" pitchFamily="2" charset="2"/>
              <a:buChar char="n"/>
            </a:pPr>
            <a:r>
              <a:rPr lang="en-US" altLang="zh-CN" sz="2400" b="1" dirty="0">
                <a:ea typeface="方正舒体" panose="02010601030101010101" pitchFamily="2" charset="-122"/>
                <a:sym typeface="+mn-ea"/>
              </a:rPr>
              <a:t> Challenge 3: How to Correct Errors?</a:t>
            </a:r>
            <a:r>
              <a:rPr lang="en-US" altLang="zh-CN" sz="2400" b="1" dirty="0">
                <a:solidFill>
                  <a:schemeClr val="tx1"/>
                </a:solidFill>
                <a:ea typeface="方正舒体" panose="02010601030101010101" pitchFamily="2" charset="-122"/>
                <a:sym typeface="+mn-ea"/>
              </a:rPr>
              <a:t> </a:t>
            </a:r>
            <a:endParaRPr lang="en-US" altLang="zh-CN" sz="2400" b="1" dirty="0">
              <a:solidFill>
                <a:schemeClr val="tx1"/>
              </a:solidFill>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endParaRPr lang="en-US" altLang="zh-CN" sz="800" dirty="0">
              <a:solidFill>
                <a:sysClr val="windowText" lastClr="000000"/>
              </a:solidFill>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Normal errors</a:t>
            </a:r>
            <a:endParaRPr lang="en-US" altLang="zh-CN" sz="2000" dirty="0">
              <a:ea typeface="方正舒体" panose="02010601030101010101" pitchFamily="2" charset="-122"/>
              <a:sym typeface="+mn-ea"/>
            </a:endParaRPr>
          </a:p>
          <a:p>
            <a:pPr marL="1357630" lvl="2"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ECC</a:t>
            </a:r>
            <a:endParaRPr lang="en-US" altLang="zh-CN" sz="2000" dirty="0">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Errors by faster frequency</a:t>
            </a:r>
            <a:endParaRPr lang="en-US" altLang="zh-CN" sz="2000" dirty="0">
              <a:ea typeface="方正舒体" panose="02010601030101010101" pitchFamily="2" charset="-122"/>
              <a:sym typeface="+mn-ea"/>
            </a:endParaRPr>
          </a:p>
          <a:p>
            <a:pPr marL="1357630" lvl="2"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Read the original block</a:t>
            </a:r>
            <a:endParaRPr lang="en-US" altLang="zh-CN" sz="2000" dirty="0">
              <a:ea typeface="方正舒体" panose="02010601030101010101" pitchFamily="2" charset="-122"/>
              <a:sym typeface="+mn-ea"/>
            </a:endParaRPr>
          </a:p>
        </p:txBody>
      </p:sp>
      <p:pic>
        <p:nvPicPr>
          <p:cNvPr id="6" name="图片 5"/>
          <p:cNvPicPr>
            <a:picLocks noChangeAspect="1"/>
          </p:cNvPicPr>
          <p:nvPr/>
        </p:nvPicPr>
        <p:blipFill>
          <a:blip r:embed="rId2"/>
          <a:stretch>
            <a:fillRect/>
          </a:stretch>
        </p:blipFill>
        <p:spPr>
          <a:xfrm>
            <a:off x="6184900" y="2979420"/>
            <a:ext cx="5069840" cy="35083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2861903" y="2728849"/>
            <a:ext cx="6468193" cy="1247859"/>
          </a:xfrm>
          <a:prstGeom prst="rect">
            <a:avLst/>
          </a:pr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kumimoji="1" sz="36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800" dirty="0">
                <a:latin typeface="楷体" panose="02010609060101010101" charset="-122"/>
                <a:ea typeface="楷体" panose="02010609060101010101" charset="-122"/>
                <a:sym typeface="+mn-ea"/>
              </a:rPr>
              <a:t>C</a:t>
            </a:r>
            <a:r>
              <a:rPr lang="zh-CN" altLang="en-US" sz="2800" dirty="0">
                <a:latin typeface="楷体" panose="02010609060101010101" charset="-122"/>
                <a:ea typeface="楷体" panose="02010609060101010101" charset="-122"/>
                <a:sym typeface="+mn-ea"/>
              </a:rPr>
              <a:t>ontr</a:t>
            </a:r>
            <a:r>
              <a:rPr lang="en-US" altLang="zh-CN" sz="2800" dirty="0">
                <a:latin typeface="楷体" panose="02010609060101010101" charset="-122"/>
                <a:ea typeface="楷体" panose="02010609060101010101" charset="-122"/>
                <a:sym typeface="+mn-ea"/>
              </a:rPr>
              <a:t>i</a:t>
            </a:r>
            <a:r>
              <a:rPr lang="zh-CN" altLang="en-US" sz="2800" dirty="0">
                <a:latin typeface="楷体" panose="02010609060101010101" charset="-122"/>
                <a:ea typeface="楷体" panose="02010609060101010101" charset="-122"/>
                <a:sym typeface="+mn-ea"/>
              </a:rPr>
              <a:t>butions</a:t>
            </a:r>
            <a:endParaRPr lang="en-US" altLang="zh-CN" sz="2800" b="1" dirty="0">
              <a:latin typeface="楷体" panose="02010609060101010101" charset="-122"/>
              <a:ea typeface="楷体" panose="02010609060101010101" charset="-122"/>
              <a:sym typeface="+mn-ea"/>
            </a:endParaRPr>
          </a:p>
        </p:txBody>
      </p:sp>
      <p:sp>
        <p:nvSpPr>
          <p:cNvPr id="10" name="泪珠形 9"/>
          <p:cNvSpPr/>
          <p:nvPr/>
        </p:nvSpPr>
        <p:spPr>
          <a:xfrm>
            <a:off x="5543570" y="1148914"/>
            <a:ext cx="1104858" cy="1104858"/>
          </a:xfrm>
          <a:prstGeom prst="teardrop">
            <a:avLst/>
          </a:pr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000" b="1" dirty="0">
                <a:solidFill>
                  <a:schemeClr val="bg1"/>
                </a:solidFill>
              </a:rPr>
              <a:t>04</a:t>
            </a:r>
            <a:endParaRPr kumimoji="1" lang="en-US" altLang="zh-CN" sz="4000" b="1" dirty="0">
              <a:solidFill>
                <a:schemeClr val="bg1"/>
              </a:solidFill>
            </a:endParaRPr>
          </a:p>
        </p:txBody>
      </p:sp>
      <p:pic>
        <p:nvPicPr>
          <p:cNvPr id="11" name="图片 10"/>
          <p:cNvPicPr>
            <a:picLocks noChangeAspect="1"/>
          </p:cNvPicPr>
          <p:nvPr/>
        </p:nvPicPr>
        <p:blipFill>
          <a:blip r:embed="rId1"/>
          <a:stretch>
            <a:fillRect/>
          </a:stretch>
        </p:blipFill>
        <p:spPr>
          <a:xfrm>
            <a:off x="4928193" y="4451737"/>
            <a:ext cx="2335926" cy="1020652"/>
          </a:xfrm>
          <a:prstGeom prst="rect">
            <a:avLst/>
          </a:prstGeom>
        </p:spPr>
      </p:pic>
      <p:pic>
        <p:nvPicPr>
          <p:cNvPr id="14" name="图片 13" descr="C:\Users\Echi\Desktop\微信图片_20210423152212.png微信图片_20210423152212"/>
          <p:cNvPicPr>
            <a:picLocks noChangeAspect="1"/>
          </p:cNvPicPr>
          <p:nvPr/>
        </p:nvPicPr>
        <p:blipFill>
          <a:blip r:embed="rId2"/>
          <a:srcRect/>
          <a:stretch>
            <a:fillRect/>
          </a:stretch>
        </p:blipFill>
        <p:spPr>
          <a:xfrm>
            <a:off x="9160698" y="582894"/>
            <a:ext cx="2378209" cy="7569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endParaRPr>
          </a:p>
        </p:txBody>
      </p:sp>
      <p:pic>
        <p:nvPicPr>
          <p:cNvPr id="16" name="图片 15" descr="C:\Users\Echi\Desktop\微信图片_20210423152212.png微信图片_20210423152212"/>
          <p:cNvPicPr>
            <a:picLocks noChangeAspect="1"/>
          </p:cNvPicPr>
          <p:nvPr/>
        </p:nvPicPr>
        <p:blipFill>
          <a:blip r:embed="rId1"/>
          <a:srcRect/>
          <a:stretch>
            <a:fillRect/>
          </a:stretch>
        </p:blipFill>
        <p:spPr>
          <a:xfrm>
            <a:off x="10006785" y="327625"/>
            <a:ext cx="2185215" cy="695325"/>
          </a:xfrm>
          <a:prstGeom prst="rect">
            <a:avLst/>
          </a:prstGeom>
        </p:spPr>
      </p:pic>
      <p:cxnSp>
        <p:nvCxnSpPr>
          <p:cNvPr id="17" name="直线连接符 16"/>
          <p:cNvCxnSpPr>
            <a:stCxn id="16" idx="1"/>
          </p:cNvCxnSpPr>
          <p:nvPr/>
        </p:nvCxnSpPr>
        <p:spPr>
          <a:xfrm flipH="1">
            <a:off x="5178447" y="675923"/>
            <a:ext cx="4828338"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30250" y="1410335"/>
            <a:ext cx="10189845" cy="5097145"/>
          </a:xfrm>
          <a:prstGeom prst="rect">
            <a:avLst/>
          </a:prstGeom>
          <a:noFill/>
        </p:spPr>
        <p:txBody>
          <a:bodyPr wrap="square" rtlCol="0" anchor="t">
            <a:spAutoFit/>
          </a:bodyPr>
          <a:p>
            <a:pPr marL="450850" indent="-450850" algn="l">
              <a:lnSpc>
                <a:spcPct val="90000"/>
              </a:lnSpc>
              <a:spcBef>
                <a:spcPts val="1000"/>
              </a:spcBef>
              <a:buClr>
                <a:srgbClr val="002060"/>
              </a:buClr>
              <a:buSzPct val="90000"/>
              <a:buFont typeface="Wingdings" panose="05000000000000000000" pitchFamily="2" charset="2"/>
              <a:buChar char="n"/>
            </a:pPr>
            <a:r>
              <a:rPr lang="en-US" altLang="zh-CN" sz="2400" b="1" dirty="0">
                <a:solidFill>
                  <a:schemeClr val="tx1"/>
                </a:solidFill>
                <a:ea typeface="方正舒体" panose="02010601030101010101" pitchFamily="2" charset="-122"/>
                <a:sym typeface="+mn-ea"/>
              </a:rPr>
              <a:t> </a:t>
            </a:r>
            <a:r>
              <a:rPr lang="en-US" altLang="zh-CN" sz="2400" b="1" dirty="0">
                <a:solidFill>
                  <a:schemeClr val="tx1"/>
                </a:solidFill>
                <a:latin typeface="楷体" panose="02010609060101010101" charset="-122"/>
                <a:ea typeface="楷体" panose="02010609060101010101" charset="-122"/>
                <a:sym typeface="+mn-ea"/>
              </a:rPr>
              <a:t>C</a:t>
            </a:r>
            <a:r>
              <a:rPr lang="zh-CN" altLang="en-US" sz="2400" b="1" dirty="0">
                <a:solidFill>
                  <a:schemeClr val="tx1"/>
                </a:solidFill>
                <a:latin typeface="楷体" panose="02010609060101010101" charset="-122"/>
                <a:ea typeface="楷体" panose="02010609060101010101" charset="-122"/>
                <a:sym typeface="+mn-ea"/>
              </a:rPr>
              <a:t>ontributions</a:t>
            </a:r>
            <a:endParaRPr lang="en-US" altLang="zh-CN" sz="2400" b="1" dirty="0">
              <a:solidFill>
                <a:schemeClr val="tx1"/>
              </a:solidFill>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endParaRPr lang="en-US" altLang="zh-CN" sz="800" dirty="0">
              <a:solidFill>
                <a:sysClr val="windowText" lastClr="000000"/>
              </a:solidFill>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first study to </a:t>
            </a:r>
            <a:r>
              <a:rPr lang="en-US" altLang="zh-CN" sz="2000" b="1" dirty="0">
                <a:solidFill>
                  <a:srgbClr val="FF0000"/>
                </a:solidFill>
                <a:ea typeface="方正舒体" panose="02010601030101010101" pitchFamily="2" charset="-122"/>
                <a:sym typeface="+mn-ea"/>
              </a:rPr>
              <a:t>characterize frequency margins</a:t>
            </a:r>
            <a:endParaRPr lang="en-US" altLang="zh-CN" sz="2000" dirty="0">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endParaRPr lang="en-US" altLang="zh-CN" sz="2000" dirty="0">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first to </a:t>
            </a:r>
            <a:r>
              <a:rPr lang="en-US" altLang="zh-CN" sz="2000" b="1" dirty="0">
                <a:solidFill>
                  <a:srgbClr val="FF0000"/>
                </a:solidFill>
                <a:ea typeface="方正舒体" panose="02010601030101010101" pitchFamily="2" charset="-122"/>
                <a:sym typeface="+mn-ea"/>
              </a:rPr>
              <a:t>explore</a:t>
            </a:r>
            <a:r>
              <a:rPr lang="en-US" altLang="zh-CN" sz="2000" dirty="0">
                <a:ea typeface="方正舒体" panose="02010601030101010101" pitchFamily="2" charset="-122"/>
                <a:sym typeface="+mn-ea"/>
              </a:rPr>
              <a:t> how to rigorously </a:t>
            </a:r>
            <a:r>
              <a:rPr lang="en-US" altLang="zh-CN" sz="2000" b="1" dirty="0">
                <a:solidFill>
                  <a:srgbClr val="FF0000"/>
                </a:solidFill>
                <a:ea typeface="方正舒体" panose="02010601030101010101" pitchFamily="2" charset="-122"/>
                <a:sym typeface="+mn-ea"/>
              </a:rPr>
              <a:t>maintain </a:t>
            </a:r>
            <a:r>
              <a:rPr lang="en-US" altLang="zh-CN" sz="2000" dirty="0">
                <a:ea typeface="方正舒体" panose="02010601030101010101" pitchFamily="2" charset="-122"/>
                <a:sym typeface="+mn-ea"/>
              </a:rPr>
              <a:t>system </a:t>
            </a:r>
            <a:r>
              <a:rPr lang="en-US" altLang="zh-CN" sz="2000" b="1" dirty="0">
                <a:solidFill>
                  <a:srgbClr val="FF0000"/>
                </a:solidFill>
                <a:ea typeface="方正舒体" panose="02010601030101010101" pitchFamily="2" charset="-122"/>
                <a:sym typeface="+mn-ea"/>
              </a:rPr>
              <a:t>reliability </a:t>
            </a:r>
            <a:r>
              <a:rPr lang="en-US" altLang="zh-CN" sz="2000" dirty="0">
                <a:ea typeface="方正舒体" panose="02010601030101010101" pitchFamily="2" charset="-122"/>
                <a:sym typeface="+mn-ea"/>
              </a:rPr>
              <a:t>when operating memory faster than spec.Read the original block</a:t>
            </a:r>
            <a:endParaRPr lang="en-US" altLang="zh-CN" sz="2000" dirty="0">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endParaRPr lang="en-US" altLang="zh-CN" sz="2000" dirty="0">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System-wide simulations show Hetero-DMR provides </a:t>
            </a:r>
            <a:r>
              <a:rPr lang="en-US" altLang="zh-CN" sz="2000" b="1" dirty="0">
                <a:solidFill>
                  <a:srgbClr val="FF0000"/>
                </a:solidFill>
                <a:ea typeface="方正舒体" panose="02010601030101010101" pitchFamily="2" charset="-122"/>
                <a:sym typeface="+mn-ea"/>
              </a:rPr>
              <a:t>1.4x average speedup</a:t>
            </a:r>
            <a:r>
              <a:rPr lang="en-US" altLang="zh-CN" sz="2000" dirty="0">
                <a:ea typeface="方正舒体" panose="02010601030101010101" pitchFamily="2" charset="-122"/>
                <a:sym typeface="+mn-ea"/>
              </a:rPr>
              <a:t> on job turnaround time over a conventional HPC system.</a:t>
            </a:r>
            <a:endParaRPr lang="en-US" altLang="zh-CN" sz="2000" dirty="0">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endParaRPr lang="en-US" altLang="zh-CN" sz="2000" dirty="0">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We also </a:t>
            </a:r>
            <a:r>
              <a:rPr lang="en-US" altLang="zh-CN" sz="2000" b="1" dirty="0">
                <a:solidFill>
                  <a:srgbClr val="FF0000"/>
                </a:solidFill>
                <a:ea typeface="方正舒体" panose="02010601030101010101" pitchFamily="2" charset="-122"/>
                <a:sym typeface="+mn-ea"/>
              </a:rPr>
              <a:t>emulate </a:t>
            </a:r>
            <a:r>
              <a:rPr lang="en-US" altLang="zh-CN" sz="2000" dirty="0">
                <a:ea typeface="方正舒体" panose="02010601030101010101" pitchFamily="2" charset="-122"/>
                <a:sym typeface="+mn-ea"/>
              </a:rPr>
              <a:t>Hetero-DMR on a real system and find closely matching performance benefit as our simulations</a:t>
            </a:r>
            <a:endParaRPr lang="en-US" altLang="zh-CN" sz="2000" dirty="0">
              <a:ea typeface="方正舒体" panose="02010601030101010101" pitchFamily="2" charset="-122"/>
              <a:sym typeface="+mn-ea"/>
            </a:endParaRPr>
          </a:p>
        </p:txBody>
      </p:sp>
      <p:sp>
        <p:nvSpPr>
          <p:cNvPr id="14" name="文本框 13"/>
          <p:cNvSpPr txBox="1"/>
          <p:nvPr/>
        </p:nvSpPr>
        <p:spPr>
          <a:xfrm>
            <a:off x="1019907" y="297787"/>
            <a:ext cx="3454400" cy="460375"/>
          </a:xfrm>
          <a:prstGeom prst="rect">
            <a:avLst/>
          </a:prstGeom>
          <a:noFill/>
        </p:spPr>
        <p:txBody>
          <a:bodyPr wrap="none" rtlCol="0">
            <a:spAutoFit/>
          </a:bodyPr>
          <a:p>
            <a:pPr algn="l"/>
            <a:r>
              <a:rPr kumimoji="1" lang="zh-CN" altLang="en-US" sz="24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mn-ea"/>
              </a:rPr>
              <a:t>Chapter </a:t>
            </a:r>
            <a:r>
              <a:rPr kumimoji="1" lang="en-US" altLang="zh-CN" sz="24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mn-ea"/>
              </a:rPr>
              <a:t>4</a:t>
            </a:r>
            <a:r>
              <a:rPr kumimoji="1" lang="zh-CN" altLang="en-US" sz="2400" dirty="0">
                <a:solidFill>
                  <a:schemeClr val="bg1">
                    <a:lumMod val="50000"/>
                  </a:schemeClr>
                </a:solidFill>
                <a:latin typeface="微软雅黑" panose="020B0503020204020204" charset="-122"/>
                <a:ea typeface="微软雅黑" panose="020B0503020204020204" charset="-122"/>
                <a:cs typeface="微软雅黑" panose="020B0503020204020204" charset="-122"/>
                <a:sym typeface="+mn-ea"/>
              </a:rPr>
              <a:t>  </a:t>
            </a:r>
            <a:r>
              <a:rPr lang="en-US" altLang="zh-CN" sz="2000" b="1" dirty="0">
                <a:solidFill>
                  <a:srgbClr val="FF0000"/>
                </a:solidFill>
                <a:latin typeface="楷体" panose="02010609060101010101" charset="-122"/>
                <a:ea typeface="楷体" panose="02010609060101010101" charset="-122"/>
                <a:sym typeface="+mn-ea"/>
              </a:rPr>
              <a:t>C</a:t>
            </a:r>
            <a:r>
              <a:rPr lang="zh-CN" altLang="en-US" sz="2000" b="1" dirty="0">
                <a:solidFill>
                  <a:srgbClr val="FF0000"/>
                </a:solidFill>
                <a:latin typeface="楷体" panose="02010609060101010101" charset="-122"/>
                <a:ea typeface="楷体" panose="02010609060101010101" charset="-122"/>
                <a:sym typeface="+mn-ea"/>
              </a:rPr>
              <a:t>ontributions</a:t>
            </a:r>
            <a:endParaRPr kumimoji="1" lang="zh-CN" altLang="en-US" sz="2000" b="1" dirty="0">
              <a:solidFill>
                <a:srgbClr val="FF0000"/>
              </a:solidFill>
              <a:latin typeface="楷体" panose="02010609060101010101" charset="-122"/>
              <a:ea typeface="楷体" panose="02010609060101010101" charset="-122"/>
              <a:cs typeface="微软雅黑" panose="020B0503020204020204" charset="-122"/>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5581015" y="3506470"/>
            <a:ext cx="6073775" cy="676910"/>
          </a:xfrm>
          <a:prstGeom prst="rect">
            <a:avLst/>
          </a:prstGeom>
        </p:spPr>
        <p:txBody>
          <a:bodyPr wrap="square" lIns="0" tIns="0" rIns="0" bIns="0" rtlCol="0">
            <a:spAutoFit/>
          </a:bodyPr>
          <a:lstStyle/>
          <a:p>
            <a:pPr algn="ctr"/>
            <a:r>
              <a:rPr kumimoji="1" lang="en-US" altLang="zh-CN" sz="4400" spc="300">
                <a:solidFill>
                  <a:srgbClr val="C00000"/>
                </a:solidFill>
                <a:latin typeface="黑体" panose="02010609060101010101" pitchFamily="49" charset="-122"/>
                <a:ea typeface="黑体" panose="02010609060101010101" pitchFamily="49" charset="-122"/>
                <a:sym typeface="+mn-ea"/>
              </a:rPr>
              <a:t>Thanks</a:t>
            </a:r>
            <a:r>
              <a:rPr kumimoji="1" lang="zh-CN" altLang="en-US" sz="4400" spc="300">
                <a:solidFill>
                  <a:srgbClr val="C00000"/>
                </a:solidFill>
                <a:latin typeface="黑体" panose="02010609060101010101" pitchFamily="49" charset="-122"/>
                <a:ea typeface="黑体" panose="02010609060101010101" pitchFamily="49" charset="-122"/>
                <a:sym typeface="+mn-ea"/>
              </a:rPr>
              <a:t> </a:t>
            </a:r>
            <a:r>
              <a:rPr kumimoji="1" lang="en-US" altLang="zh-CN" sz="4400" spc="300">
                <a:solidFill>
                  <a:srgbClr val="C00000"/>
                </a:solidFill>
                <a:latin typeface="黑体" panose="02010609060101010101" pitchFamily="49" charset="-122"/>
                <a:ea typeface="黑体" panose="02010609060101010101" pitchFamily="49" charset="-122"/>
                <a:sym typeface="+mn-ea"/>
              </a:rPr>
              <a:t>for watching</a:t>
            </a:r>
            <a:endParaRPr kumimoji="1" lang="en-US" altLang="zh-CN" sz="4400" spc="300" dirty="0">
              <a:solidFill>
                <a:srgbClr val="C00000"/>
              </a:solidFill>
              <a:latin typeface="黑体" panose="02010609060101010101" pitchFamily="49" charset="-122"/>
              <a:ea typeface="黑体" panose="02010609060101010101" pitchFamily="49" charset="-122"/>
              <a:sym typeface="+mn-ea"/>
            </a:endParaRPr>
          </a:p>
        </p:txBody>
      </p:sp>
      <p:cxnSp>
        <p:nvCxnSpPr>
          <p:cNvPr id="27" name="直线连接符 26"/>
          <p:cNvCxnSpPr/>
          <p:nvPr/>
        </p:nvCxnSpPr>
        <p:spPr>
          <a:xfrm>
            <a:off x="6180083" y="4824613"/>
            <a:ext cx="4986903"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35" name="图片 34" descr="C:\Users\Echi\Desktop\微信图片_20210423152212.png微信图片_20210423152212"/>
          <p:cNvPicPr>
            <a:picLocks noChangeAspect="1"/>
          </p:cNvPicPr>
          <p:nvPr/>
        </p:nvPicPr>
        <p:blipFill>
          <a:blip r:embed="rId1"/>
          <a:srcRect/>
          <a:stretch>
            <a:fillRect/>
          </a:stretch>
        </p:blipFill>
        <p:spPr>
          <a:xfrm>
            <a:off x="9160698" y="582894"/>
            <a:ext cx="2378209" cy="756920"/>
          </a:xfrm>
          <a:prstGeom prst="rect">
            <a:avLst/>
          </a:prstGeom>
        </p:spPr>
      </p:pic>
      <p:pic>
        <p:nvPicPr>
          <p:cNvPr id="11" name="图片 10" descr="C:/Users/骆一鑫/AppData/Local/Temp/picturecompress_20211230151801/output_1.pngoutput_1"/>
          <p:cNvPicPr>
            <a:picLocks noChangeAspect="1"/>
          </p:cNvPicPr>
          <p:nvPr/>
        </p:nvPicPr>
        <p:blipFill rotWithShape="1">
          <a:blip r:embed="rId2"/>
          <a:srcRect/>
          <a:stretch>
            <a:fillRect/>
          </a:stretch>
        </p:blipFill>
        <p:spPr>
          <a:xfrm>
            <a:off x="0" y="0"/>
            <a:ext cx="6536277" cy="5430879"/>
          </a:xfrm>
          <a:custGeom>
            <a:avLst/>
            <a:gdLst>
              <a:gd name="connsiteX0" fmla="*/ 0 w 6536277"/>
              <a:gd name="connsiteY0" fmla="*/ 0 h 5430879"/>
              <a:gd name="connsiteX1" fmla="*/ 4944250 w 6536277"/>
              <a:gd name="connsiteY1" fmla="*/ 0 h 5430879"/>
              <a:gd name="connsiteX2" fmla="*/ 6536277 w 6536277"/>
              <a:gd name="connsiteY2" fmla="*/ 1590085 h 5430879"/>
              <a:gd name="connsiteX3" fmla="*/ 2861067 w 6536277"/>
              <a:gd name="connsiteY3" fmla="*/ 5265295 h 5430879"/>
              <a:gd name="connsiteX4" fmla="*/ 2 w 6536277"/>
              <a:gd name="connsiteY4" fmla="*/ 2404230 h 5430879"/>
              <a:gd name="connsiteX5" fmla="*/ 2 w 6536277"/>
              <a:gd name="connsiteY5" fmla="*/ 5430879 h 5430879"/>
              <a:gd name="connsiteX6" fmla="*/ 0 w 6536277"/>
              <a:gd name="connsiteY6" fmla="*/ 5430879 h 5430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36277" h="5430879">
                <a:moveTo>
                  <a:pt x="0" y="0"/>
                </a:moveTo>
                <a:lnTo>
                  <a:pt x="4944250" y="0"/>
                </a:lnTo>
                <a:lnTo>
                  <a:pt x="6536277" y="1590085"/>
                </a:lnTo>
                <a:lnTo>
                  <a:pt x="2861067" y="5265295"/>
                </a:lnTo>
                <a:lnTo>
                  <a:pt x="2" y="2404230"/>
                </a:lnTo>
                <a:lnTo>
                  <a:pt x="2" y="5430879"/>
                </a:lnTo>
                <a:lnTo>
                  <a:pt x="0" y="5430879"/>
                </a:lnTo>
                <a:close/>
              </a:path>
            </a:pathLst>
          </a:custGeom>
        </p:spPr>
      </p:pic>
      <p:sp>
        <p:nvSpPr>
          <p:cNvPr id="12" name="三角形 11"/>
          <p:cNvSpPr/>
          <p:nvPr/>
        </p:nvSpPr>
        <p:spPr>
          <a:xfrm rot="10800000">
            <a:off x="5096649" y="0"/>
            <a:ext cx="3017817" cy="1507067"/>
          </a:xfrm>
          <a:prstGeom prst="triangle">
            <a:avLst/>
          </a:prstGeom>
          <a:gradFill flip="none" rotWithShape="1">
            <a:gsLst>
              <a:gs pos="0">
                <a:srgbClr val="C00000">
                  <a:alpha val="70000"/>
                </a:srgbClr>
              </a:gs>
              <a:gs pos="100000">
                <a:srgbClr val="C00000"/>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任意形状 12"/>
          <p:cNvSpPr/>
          <p:nvPr/>
        </p:nvSpPr>
        <p:spPr>
          <a:xfrm>
            <a:off x="-2" y="2563586"/>
            <a:ext cx="2779548" cy="4294414"/>
          </a:xfrm>
          <a:custGeom>
            <a:avLst/>
            <a:gdLst>
              <a:gd name="connsiteX0" fmla="*/ 0 w 2779548"/>
              <a:gd name="connsiteY0" fmla="*/ 0 h 4294414"/>
              <a:gd name="connsiteX1" fmla="*/ 2779548 w 2779548"/>
              <a:gd name="connsiteY1" fmla="*/ 2779548 h 4294414"/>
              <a:gd name="connsiteX2" fmla="*/ 1264681 w 2779548"/>
              <a:gd name="connsiteY2" fmla="*/ 4294414 h 4294414"/>
              <a:gd name="connsiteX3" fmla="*/ 0 w 2779548"/>
              <a:gd name="connsiteY3" fmla="*/ 4294414 h 4294414"/>
            </a:gdLst>
            <a:ahLst/>
            <a:cxnLst>
              <a:cxn ang="0">
                <a:pos x="connsiteX0" y="connsiteY0"/>
              </a:cxn>
              <a:cxn ang="0">
                <a:pos x="connsiteX1" y="connsiteY1"/>
              </a:cxn>
              <a:cxn ang="0">
                <a:pos x="connsiteX2" y="connsiteY2"/>
              </a:cxn>
              <a:cxn ang="0">
                <a:pos x="connsiteX3" y="connsiteY3"/>
              </a:cxn>
            </a:cxnLst>
            <a:rect l="l" t="t" r="r" b="b"/>
            <a:pathLst>
              <a:path w="2779548" h="4294414">
                <a:moveTo>
                  <a:pt x="0" y="0"/>
                </a:moveTo>
                <a:lnTo>
                  <a:pt x="2779548" y="2779548"/>
                </a:lnTo>
                <a:lnTo>
                  <a:pt x="1264681" y="4294414"/>
                </a:lnTo>
                <a:lnTo>
                  <a:pt x="0" y="4294414"/>
                </a:lnTo>
                <a:close/>
              </a:path>
            </a:pathLst>
          </a:custGeom>
          <a:gradFill flip="none" rotWithShape="1">
            <a:gsLst>
              <a:gs pos="0">
                <a:srgbClr val="C00000">
                  <a:alpha val="70000"/>
                </a:srgbClr>
              </a:gs>
              <a:gs pos="100000">
                <a:srgbClr val="C00000"/>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直角三角形 13"/>
          <p:cNvSpPr/>
          <p:nvPr/>
        </p:nvSpPr>
        <p:spPr>
          <a:xfrm rot="8100000">
            <a:off x="1846309" y="5848873"/>
            <a:ext cx="2018252" cy="2018252"/>
          </a:xfrm>
          <a:prstGeom prst="rtTriangle">
            <a:avLst/>
          </a:prstGeom>
          <a:gradFill flip="none" rotWithShape="0">
            <a:gsLst>
              <a:gs pos="0">
                <a:srgbClr val="C00000">
                  <a:alpha val="20000"/>
                </a:srgbClr>
              </a:gs>
              <a:gs pos="100000">
                <a:srgbClr val="C00000"/>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泪珠形 7"/>
          <p:cNvSpPr/>
          <p:nvPr/>
        </p:nvSpPr>
        <p:spPr>
          <a:xfrm>
            <a:off x="6358135" y="1229742"/>
            <a:ext cx="942234" cy="942234"/>
          </a:xfrm>
          <a:prstGeom prst="teardrop">
            <a:avLst/>
          </a:pr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dirty="0">
                <a:solidFill>
                  <a:schemeClr val="bg1"/>
                </a:solidFill>
              </a:rPr>
              <a:t>01</a:t>
            </a:r>
            <a:endParaRPr kumimoji="1" lang="en-US" altLang="zh-CN" sz="3200" dirty="0">
              <a:solidFill>
                <a:schemeClr val="bg1"/>
              </a:solidFill>
            </a:endParaRPr>
          </a:p>
        </p:txBody>
      </p:sp>
      <p:sp>
        <p:nvSpPr>
          <p:cNvPr id="9" name="泪珠形 8"/>
          <p:cNvSpPr/>
          <p:nvPr/>
        </p:nvSpPr>
        <p:spPr>
          <a:xfrm>
            <a:off x="6358135" y="5016447"/>
            <a:ext cx="942234" cy="942234"/>
          </a:xfrm>
          <a:prstGeom prst="teardrop">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dirty="0">
                <a:solidFill>
                  <a:srgbClr val="C00000"/>
                </a:solidFill>
              </a:rPr>
              <a:t>04</a:t>
            </a:r>
            <a:endParaRPr kumimoji="1" lang="en-US" altLang="zh-CN" sz="3200" dirty="0">
              <a:solidFill>
                <a:srgbClr val="C00000"/>
              </a:solidFill>
            </a:endParaRPr>
          </a:p>
        </p:txBody>
      </p:sp>
      <p:sp>
        <p:nvSpPr>
          <p:cNvPr id="10" name="泪珠形 9"/>
          <p:cNvSpPr/>
          <p:nvPr/>
        </p:nvSpPr>
        <p:spPr>
          <a:xfrm>
            <a:off x="6358135" y="2473907"/>
            <a:ext cx="942234" cy="942234"/>
          </a:xfrm>
          <a:prstGeom prst="teardrop">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dirty="0">
                <a:solidFill>
                  <a:srgbClr val="C00000"/>
                </a:solidFill>
              </a:rPr>
              <a:t>02</a:t>
            </a:r>
            <a:endParaRPr kumimoji="1" lang="en-US" altLang="zh-CN" sz="3200" dirty="0">
              <a:solidFill>
                <a:srgbClr val="C00000"/>
              </a:solidFill>
            </a:endParaRPr>
          </a:p>
        </p:txBody>
      </p:sp>
      <p:sp>
        <p:nvSpPr>
          <p:cNvPr id="11" name="泪珠形 10"/>
          <p:cNvSpPr/>
          <p:nvPr/>
        </p:nvSpPr>
        <p:spPr>
          <a:xfrm>
            <a:off x="6358135" y="3718072"/>
            <a:ext cx="942234" cy="942234"/>
          </a:xfrm>
          <a:prstGeom prst="teardrop">
            <a:avLst/>
          </a:pr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3200" dirty="0">
                <a:solidFill>
                  <a:schemeClr val="bg1"/>
                </a:solidFill>
              </a:rPr>
              <a:t>03</a:t>
            </a:r>
            <a:endParaRPr kumimoji="1" lang="en-US" altLang="zh-CN" sz="3200" dirty="0">
              <a:solidFill>
                <a:schemeClr val="bg1"/>
              </a:solidFill>
            </a:endParaRPr>
          </a:p>
        </p:txBody>
      </p:sp>
      <p:sp>
        <p:nvSpPr>
          <p:cNvPr id="20" name="文本框 19"/>
          <p:cNvSpPr txBox="1"/>
          <p:nvPr/>
        </p:nvSpPr>
        <p:spPr>
          <a:xfrm>
            <a:off x="7901776" y="1408471"/>
            <a:ext cx="3527843" cy="521970"/>
          </a:xfrm>
          <a:prstGeom prst="rect">
            <a:avLst/>
          </a:prstGeom>
        </p:spPr>
        <p:txBody>
          <a:bodyPr wrap="square" rtlCol="0">
            <a:spAutoFit/>
          </a:bodyPr>
          <a:lstStyle>
            <a:defPPr>
              <a:defRPr lang="zh-CN"/>
            </a:defPPr>
            <a:lvl1pPr algn="r">
              <a:defRPr kumimoji="1" sz="6000" b="1">
                <a:solidFill>
                  <a:srgbClr val="C00000"/>
                </a:solidFill>
              </a:defRPr>
            </a:lvl1pPr>
          </a:lstStyle>
          <a:p>
            <a:pPr algn="l"/>
            <a:r>
              <a:rPr lang="zh-CN" altLang="en-US" sz="2800" dirty="0">
                <a:latin typeface="楷体" panose="02010609060101010101" charset="-122"/>
                <a:ea typeface="楷体" panose="02010609060101010101" charset="-122"/>
              </a:rPr>
              <a:t>Background</a:t>
            </a:r>
            <a:endParaRPr lang="zh-CN" altLang="en-US" sz="2800" dirty="0">
              <a:latin typeface="楷体" panose="02010609060101010101" charset="-122"/>
              <a:ea typeface="楷体" panose="02010609060101010101" charset="-122"/>
            </a:endParaRPr>
          </a:p>
        </p:txBody>
      </p:sp>
      <p:sp>
        <p:nvSpPr>
          <p:cNvPr id="22" name="文本框 21"/>
          <p:cNvSpPr txBox="1"/>
          <p:nvPr/>
        </p:nvSpPr>
        <p:spPr>
          <a:xfrm>
            <a:off x="7901940" y="3927475"/>
            <a:ext cx="2637155" cy="521970"/>
          </a:xfrm>
          <a:prstGeom prst="rect">
            <a:avLst/>
          </a:prstGeom>
        </p:spPr>
        <p:txBody>
          <a:bodyPr wrap="square" rtlCol="0">
            <a:spAutoFit/>
          </a:bodyPr>
          <a:lstStyle>
            <a:defPPr>
              <a:defRPr lang="zh-CN"/>
            </a:defPPr>
            <a:lvl1pPr algn="r">
              <a:defRPr kumimoji="1" sz="6000" b="1">
                <a:solidFill>
                  <a:srgbClr val="C00000"/>
                </a:solidFill>
              </a:defRPr>
            </a:lvl1pPr>
          </a:lstStyle>
          <a:p>
            <a:pPr algn="l"/>
            <a:r>
              <a:rPr lang="en-US" altLang="zh-CN" sz="2800" dirty="0">
                <a:latin typeface="楷体" panose="02010609060101010101" charset="-122"/>
                <a:ea typeface="楷体" panose="02010609060101010101" charset="-122"/>
                <a:sym typeface="+mn-ea"/>
              </a:rPr>
              <a:t>D</a:t>
            </a:r>
            <a:r>
              <a:rPr lang="zh-CN" altLang="en-US" sz="2800" dirty="0">
                <a:latin typeface="楷体" panose="02010609060101010101" charset="-122"/>
                <a:ea typeface="楷体" panose="02010609060101010101" charset="-122"/>
                <a:sym typeface="+mn-ea"/>
              </a:rPr>
              <a:t>esign</a:t>
            </a:r>
            <a:endParaRPr lang="zh-CN" altLang="en-US" sz="2800" dirty="0">
              <a:latin typeface="楷体" panose="02010609060101010101" charset="-122"/>
              <a:ea typeface="楷体" panose="02010609060101010101" charset="-122"/>
            </a:endParaRPr>
          </a:p>
        </p:txBody>
      </p:sp>
      <p:sp>
        <p:nvSpPr>
          <p:cNvPr id="23" name="文本框 22"/>
          <p:cNvSpPr txBox="1"/>
          <p:nvPr/>
        </p:nvSpPr>
        <p:spPr>
          <a:xfrm>
            <a:off x="7901940" y="5226050"/>
            <a:ext cx="2632710" cy="521970"/>
          </a:xfrm>
          <a:prstGeom prst="rect">
            <a:avLst/>
          </a:prstGeom>
        </p:spPr>
        <p:txBody>
          <a:bodyPr wrap="square" rtlCol="0">
            <a:spAutoFit/>
          </a:bodyPr>
          <a:lstStyle>
            <a:defPPr>
              <a:defRPr lang="zh-CN"/>
            </a:defPPr>
            <a:lvl1pPr algn="r">
              <a:defRPr kumimoji="1" sz="6000" b="1">
                <a:solidFill>
                  <a:srgbClr val="C00000"/>
                </a:solidFill>
              </a:defRPr>
            </a:lvl1pPr>
          </a:lstStyle>
          <a:p>
            <a:pPr algn="l"/>
            <a:r>
              <a:rPr lang="en-US" altLang="zh-CN" sz="2800" dirty="0">
                <a:latin typeface="楷体" panose="02010609060101010101" charset="-122"/>
                <a:ea typeface="楷体" panose="02010609060101010101" charset="-122"/>
                <a:sym typeface="+mn-ea"/>
              </a:rPr>
              <a:t>C</a:t>
            </a:r>
            <a:r>
              <a:rPr lang="zh-CN" altLang="en-US" sz="2800" dirty="0">
                <a:latin typeface="楷体" panose="02010609060101010101" charset="-122"/>
                <a:ea typeface="楷体" panose="02010609060101010101" charset="-122"/>
                <a:sym typeface="+mn-ea"/>
              </a:rPr>
              <a:t>ontributions</a:t>
            </a:r>
            <a:endParaRPr lang="zh-CN" altLang="en-US" sz="2800" dirty="0">
              <a:latin typeface="Source Han Serif CN Bold" panose="02020200000000000000" charset="-122"/>
              <a:ea typeface="Source Han Serif CN Bold" panose="02020200000000000000" charset="-122"/>
            </a:endParaRPr>
          </a:p>
        </p:txBody>
      </p:sp>
      <p:grpSp>
        <p:nvGrpSpPr>
          <p:cNvPr id="3" name="组合 2"/>
          <p:cNvGrpSpPr/>
          <p:nvPr/>
        </p:nvGrpSpPr>
        <p:grpSpPr>
          <a:xfrm>
            <a:off x="1023133" y="2908921"/>
            <a:ext cx="4251293" cy="2417565"/>
            <a:chOff x="716751" y="2171976"/>
            <a:chExt cx="4790431" cy="2724154"/>
          </a:xfrm>
        </p:grpSpPr>
        <p:sp>
          <p:nvSpPr>
            <p:cNvPr id="32" name="文本框 31"/>
            <p:cNvSpPr txBox="1"/>
            <p:nvPr/>
          </p:nvSpPr>
          <p:spPr>
            <a:xfrm>
              <a:off x="1787605" y="4516184"/>
              <a:ext cx="2603095" cy="379946"/>
            </a:xfrm>
            <a:prstGeom prst="rect">
              <a:avLst/>
            </a:prstGeom>
            <a:noFill/>
          </p:spPr>
          <p:txBody>
            <a:bodyPr wrap="none" rtlCol="0">
              <a:spAutoFit/>
            </a:bodyPr>
            <a:lstStyle/>
            <a:p>
              <a:pPr algn="ctr"/>
              <a:r>
                <a:rPr kumimoji="1" lang="zh-CN" altLang="en-US" sz="1600" spc="300" dirty="0">
                  <a:solidFill>
                    <a:srgbClr val="C00000"/>
                  </a:solidFill>
                  <a:latin typeface="微软雅黑" panose="020B0503020204020204" charset="-122"/>
                  <a:ea typeface="微软雅黑" panose="020B0503020204020204" charset="-122"/>
                  <a:cs typeface="微软雅黑" panose="020B0503020204020204" charset="-122"/>
                </a:rPr>
                <a:t>实事求是  敢为人先</a:t>
              </a:r>
              <a:endParaRPr kumimoji="1" lang="zh-CN" altLang="en-US" sz="1600" spc="300" dirty="0">
                <a:solidFill>
                  <a:srgbClr val="C00000"/>
                </a:solidFill>
                <a:latin typeface="微软雅黑" panose="020B0503020204020204" charset="-122"/>
                <a:ea typeface="微软雅黑" panose="020B0503020204020204" charset="-122"/>
                <a:cs typeface="微软雅黑" panose="020B0503020204020204" charset="-122"/>
              </a:endParaRPr>
            </a:p>
          </p:txBody>
        </p:sp>
        <p:cxnSp>
          <p:nvCxnSpPr>
            <p:cNvPr id="33" name="直线连接符 32"/>
            <p:cNvCxnSpPr/>
            <p:nvPr/>
          </p:nvCxnSpPr>
          <p:spPr>
            <a:xfrm>
              <a:off x="4382570" y="4685461"/>
              <a:ext cx="1124612"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4" name="直线连接符 33"/>
            <p:cNvCxnSpPr/>
            <p:nvPr/>
          </p:nvCxnSpPr>
          <p:spPr>
            <a:xfrm>
              <a:off x="762381" y="4685461"/>
              <a:ext cx="1033353" cy="0"/>
            </a:xfrm>
            <a:prstGeom prst="line">
              <a:avLst/>
            </a:prstGeom>
            <a:ln w="12700">
              <a:solidFill>
                <a:srgbClr val="C00000"/>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stretch>
              <a:fillRect/>
            </a:stretch>
          </p:blipFill>
          <p:spPr>
            <a:xfrm>
              <a:off x="716751" y="2171976"/>
              <a:ext cx="4744801" cy="1801823"/>
            </a:xfrm>
            <a:prstGeom prst="rect">
              <a:avLst/>
            </a:prstGeom>
          </p:spPr>
        </p:pic>
      </p:grpSp>
      <p:pic>
        <p:nvPicPr>
          <p:cNvPr id="16" name="图片 15" descr="C:\Users\Echi\Desktop\微信图片_20210423152212.png微信图片_20210423152212"/>
          <p:cNvPicPr>
            <a:picLocks noChangeAspect="1"/>
          </p:cNvPicPr>
          <p:nvPr/>
        </p:nvPicPr>
        <p:blipFill>
          <a:blip r:embed="rId2"/>
          <a:srcRect/>
          <a:stretch>
            <a:fillRect/>
          </a:stretch>
        </p:blipFill>
        <p:spPr>
          <a:xfrm>
            <a:off x="1939427" y="1533237"/>
            <a:ext cx="2378209" cy="756920"/>
          </a:xfrm>
          <a:prstGeom prst="rect">
            <a:avLst/>
          </a:prstGeom>
        </p:spPr>
      </p:pic>
      <p:sp>
        <p:nvSpPr>
          <p:cNvPr id="4" name="文本框 3"/>
          <p:cNvSpPr txBox="1"/>
          <p:nvPr/>
        </p:nvSpPr>
        <p:spPr>
          <a:xfrm>
            <a:off x="7901940" y="2667635"/>
            <a:ext cx="2637155" cy="521970"/>
          </a:xfrm>
          <a:prstGeom prst="rect">
            <a:avLst/>
          </a:prstGeom>
        </p:spPr>
        <p:txBody>
          <a:bodyPr wrap="square" rtlCol="0">
            <a:spAutoFit/>
          </a:bodyPr>
          <a:lstStyle>
            <a:defPPr>
              <a:defRPr lang="zh-CN"/>
            </a:defPPr>
            <a:lvl1pPr algn="r">
              <a:defRPr kumimoji="1" sz="6000" b="1">
                <a:solidFill>
                  <a:srgbClr val="C00000"/>
                </a:solidFill>
              </a:defRPr>
            </a:lvl1pPr>
          </a:lstStyle>
          <a:p>
            <a:pPr algn="l"/>
            <a:r>
              <a:rPr lang="en-US" altLang="zh-CN" sz="2800" dirty="0">
                <a:latin typeface="楷体" panose="02010609060101010101" charset="-122"/>
                <a:ea typeface="楷体" panose="02010609060101010101" charset="-122"/>
              </a:rPr>
              <a:t>Goal</a:t>
            </a:r>
            <a:endParaRPr lang="en-US" altLang="zh-CN" sz="2800" dirty="0">
              <a:latin typeface="楷体" panose="02010609060101010101" charset="-122"/>
              <a:ea typeface="楷体" panose="02010609060101010101"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2861903" y="2728849"/>
            <a:ext cx="6468193" cy="1247859"/>
          </a:xfrm>
          <a:prstGeom prst="rect">
            <a:avLst/>
          </a:pr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kumimoji="1" sz="36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dirty="0">
                <a:latin typeface="楷体" panose="02010609060101010101" charset="-122"/>
                <a:ea typeface="楷体" panose="02010609060101010101" charset="-122"/>
                <a:sym typeface="+mn-ea"/>
              </a:rPr>
              <a:t>Background</a:t>
            </a:r>
            <a:endParaRPr lang="zh-CN" altLang="en-US" sz="2800" b="1" dirty="0">
              <a:latin typeface="楷体" panose="02010609060101010101" charset="-122"/>
              <a:ea typeface="楷体" panose="02010609060101010101" charset="-122"/>
            </a:endParaRPr>
          </a:p>
        </p:txBody>
      </p:sp>
      <p:sp>
        <p:nvSpPr>
          <p:cNvPr id="10" name="泪珠形 9"/>
          <p:cNvSpPr/>
          <p:nvPr/>
        </p:nvSpPr>
        <p:spPr>
          <a:xfrm>
            <a:off x="5543570" y="1148914"/>
            <a:ext cx="1104858" cy="1104858"/>
          </a:xfrm>
          <a:prstGeom prst="teardrop">
            <a:avLst/>
          </a:pr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000" b="1" dirty="0">
                <a:solidFill>
                  <a:schemeClr val="bg1"/>
                </a:solidFill>
              </a:rPr>
              <a:t>01</a:t>
            </a:r>
            <a:endParaRPr kumimoji="1" lang="en-US" altLang="zh-CN" sz="4000" b="1" dirty="0">
              <a:solidFill>
                <a:schemeClr val="bg1"/>
              </a:solidFill>
            </a:endParaRPr>
          </a:p>
        </p:txBody>
      </p:sp>
      <p:pic>
        <p:nvPicPr>
          <p:cNvPr id="11" name="图片 10"/>
          <p:cNvPicPr>
            <a:picLocks noChangeAspect="1"/>
          </p:cNvPicPr>
          <p:nvPr/>
        </p:nvPicPr>
        <p:blipFill>
          <a:blip r:embed="rId1"/>
          <a:stretch>
            <a:fillRect/>
          </a:stretch>
        </p:blipFill>
        <p:spPr>
          <a:xfrm>
            <a:off x="4928193" y="4451737"/>
            <a:ext cx="2335926" cy="1020652"/>
          </a:xfrm>
          <a:prstGeom prst="rect">
            <a:avLst/>
          </a:prstGeom>
        </p:spPr>
      </p:pic>
      <p:pic>
        <p:nvPicPr>
          <p:cNvPr id="14" name="图片 13" descr="C:\Users\Echi\Desktop\微信图片_20210423152212.png微信图片_20210423152212"/>
          <p:cNvPicPr>
            <a:picLocks noChangeAspect="1"/>
          </p:cNvPicPr>
          <p:nvPr/>
        </p:nvPicPr>
        <p:blipFill>
          <a:blip r:embed="rId2"/>
          <a:srcRect/>
          <a:stretch>
            <a:fillRect/>
          </a:stretch>
        </p:blipFill>
        <p:spPr>
          <a:xfrm>
            <a:off x="9160698" y="582894"/>
            <a:ext cx="2378209" cy="7569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endParaRPr>
          </a:p>
        </p:txBody>
      </p:sp>
      <p:sp>
        <p:nvSpPr>
          <p:cNvPr id="9" name="文本框 8"/>
          <p:cNvSpPr txBox="1"/>
          <p:nvPr/>
        </p:nvSpPr>
        <p:spPr>
          <a:xfrm>
            <a:off x="1019907" y="297787"/>
            <a:ext cx="3093720" cy="460375"/>
          </a:xfrm>
          <a:prstGeom prst="rect">
            <a:avLst/>
          </a:prstGeom>
          <a:noFill/>
        </p:spPr>
        <p:txBody>
          <a:bodyPr wrap="none" rtlCol="0">
            <a:spAutoFit/>
          </a:bodyPr>
          <a:lstStyle/>
          <a:p>
            <a:pPr algn="l"/>
            <a:r>
              <a:rPr kumimoji="1" lang="zh-CN" altLang="en-US" sz="2400" dirty="0">
                <a:solidFill>
                  <a:schemeClr val="bg1">
                    <a:lumMod val="50000"/>
                  </a:schemeClr>
                </a:solidFill>
                <a:latin typeface="微软雅黑" panose="020B0503020204020204" charset="-122"/>
                <a:ea typeface="微软雅黑" panose="020B0503020204020204" charset="-122"/>
                <a:cs typeface="微软雅黑" panose="020B0503020204020204" charset="-122"/>
              </a:rPr>
              <a:t>Chapter 1  </a:t>
            </a:r>
            <a:r>
              <a:rPr kumimoji="1" lang="zh-CN" altLang="en-US" dirty="0">
                <a:solidFill>
                  <a:srgbClr val="AE0204"/>
                </a:solidFill>
                <a:latin typeface="微软雅黑" panose="020B0503020204020204" charset="-122"/>
                <a:ea typeface="微软雅黑" panose="020B0503020204020204" charset="-122"/>
                <a:cs typeface="微软雅黑" panose="020B0503020204020204" charset="-122"/>
                <a:sym typeface="+mn-ea"/>
              </a:rPr>
              <a:t>Background</a:t>
            </a:r>
            <a:endParaRPr kumimoji="1" lang="zh-CN" altLang="en-US" sz="2400" dirty="0">
              <a:solidFill>
                <a:srgbClr val="AE0204"/>
              </a:solidFill>
              <a:latin typeface="微软雅黑" panose="020B0503020204020204" charset="-122"/>
              <a:ea typeface="微软雅黑" panose="020B050302020402020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1"/>
          <a:srcRect/>
          <a:stretch>
            <a:fillRect/>
          </a:stretch>
        </p:blipFill>
        <p:spPr>
          <a:xfrm>
            <a:off x="10006785" y="327625"/>
            <a:ext cx="2185215" cy="695325"/>
          </a:xfrm>
          <a:prstGeom prst="rect">
            <a:avLst/>
          </a:prstGeom>
        </p:spPr>
      </p:pic>
      <p:cxnSp>
        <p:nvCxnSpPr>
          <p:cNvPr id="17" name="直线连接符 16"/>
          <p:cNvCxnSpPr>
            <a:stCxn id="16" idx="1"/>
          </p:cNvCxnSpPr>
          <p:nvPr/>
        </p:nvCxnSpPr>
        <p:spPr>
          <a:xfrm flipH="1">
            <a:off x="5178447" y="675923"/>
            <a:ext cx="4828338"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30250" y="1419860"/>
            <a:ext cx="8150225" cy="2039620"/>
          </a:xfrm>
          <a:prstGeom prst="rect">
            <a:avLst/>
          </a:prstGeom>
          <a:noFill/>
        </p:spPr>
        <p:txBody>
          <a:bodyPr wrap="square" rtlCol="0" anchor="t">
            <a:spAutoFit/>
          </a:bodyPr>
          <a:p>
            <a:pPr marL="450850" indent="-450850" algn="l">
              <a:lnSpc>
                <a:spcPct val="90000"/>
              </a:lnSpc>
              <a:spcBef>
                <a:spcPts val="1000"/>
              </a:spcBef>
              <a:buClr>
                <a:srgbClr val="002060"/>
              </a:buClr>
              <a:buSzPct val="90000"/>
              <a:buFont typeface="Wingdings" panose="05000000000000000000" pitchFamily="2" charset="2"/>
              <a:buChar char="n"/>
            </a:pPr>
            <a:r>
              <a:rPr lang="en-US" altLang="zh-CN" sz="2400" b="1" dirty="0">
                <a:solidFill>
                  <a:srgbClr val="FF0000"/>
                </a:solidFill>
                <a:ea typeface="方正舒体" panose="02010601030101010101" pitchFamily="2" charset="-122"/>
                <a:sym typeface="+mn-ea"/>
              </a:rPr>
              <a:t>Cloud</a:t>
            </a:r>
            <a:r>
              <a:rPr lang="en-US" altLang="zh-CN" sz="2400" b="1" dirty="0">
                <a:solidFill>
                  <a:srgbClr val="0000FF"/>
                </a:solidFill>
                <a:ea typeface="方正舒体" panose="02010601030101010101" pitchFamily="2" charset="-122"/>
                <a:sym typeface="+mn-ea"/>
              </a:rPr>
              <a:t> </a:t>
            </a:r>
            <a:r>
              <a:rPr lang="en-US" altLang="zh-CN" sz="2400" b="1" dirty="0">
                <a:solidFill>
                  <a:srgbClr val="FF0000"/>
                </a:solidFill>
                <a:ea typeface="方正舒体" panose="02010601030101010101" pitchFamily="2" charset="-122"/>
                <a:sym typeface="+mn-ea"/>
              </a:rPr>
              <a:t>Server</a:t>
            </a:r>
            <a:r>
              <a:rPr lang="en-US" altLang="zh-CN" sz="2400" b="1" dirty="0">
                <a:solidFill>
                  <a:srgbClr val="FF0000"/>
                </a:solidFill>
                <a:ea typeface="方正舒体" panose="02010601030101010101" pitchFamily="2" charset="-122"/>
                <a:sym typeface="+mn-ea"/>
              </a:rPr>
              <a:t>s </a:t>
            </a:r>
            <a:r>
              <a:rPr lang="en-US" altLang="zh-CN" sz="2400" dirty="0">
                <a:solidFill>
                  <a:sysClr val="windowText" lastClr="000000"/>
                </a:solidFill>
                <a:ea typeface="方正舒体" panose="02010601030101010101" pitchFamily="2" charset="-122"/>
                <a:sym typeface="+mn-ea"/>
              </a:rPr>
              <a:t>is becoming </a:t>
            </a:r>
            <a:r>
              <a:rPr lang="en-US" altLang="zh-CN" sz="2400" b="1" dirty="0">
                <a:solidFill>
                  <a:srgbClr val="FF0000"/>
                </a:solidFill>
                <a:ea typeface="方正舒体" panose="02010601030101010101" pitchFamily="2" charset="-122"/>
                <a:sym typeface="+mn-ea"/>
              </a:rPr>
              <a:t>prevalent</a:t>
            </a:r>
            <a:endParaRPr lang="en-US" altLang="zh-CN" sz="2400" dirty="0">
              <a:latin typeface="+mn-lt"/>
              <a:ea typeface="方正舒体" panose="02010601030101010101" pitchFamily="2" charset="-122"/>
            </a:endParaRPr>
          </a:p>
          <a:p>
            <a:pPr marL="900430" lvl="1" indent="-450850" algn="l">
              <a:lnSpc>
                <a:spcPct val="130000"/>
              </a:lnSpc>
              <a:spcBef>
                <a:spcPts val="500"/>
              </a:spcBef>
              <a:buClr>
                <a:srgbClr val="0070C0"/>
              </a:buClr>
              <a:buSzPct val="80000"/>
              <a:buFont typeface="Wingdings" panose="05000000000000000000" pitchFamily="2" charset="2"/>
              <a:buChar char=""/>
            </a:pPr>
            <a:endParaRPr lang="en-US" altLang="zh-CN" sz="800" dirty="0">
              <a:solidFill>
                <a:sysClr val="windowText" lastClr="000000"/>
              </a:solidFill>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000" dirty="0">
                <a:solidFill>
                  <a:sysClr val="windowText" lastClr="000000"/>
                </a:solidFill>
                <a:latin typeface="+mn-lt"/>
                <a:ea typeface="方正舒体" panose="02010601030101010101" pitchFamily="2" charset="-122"/>
              </a:rPr>
              <a:t>A growing number of</a:t>
            </a:r>
            <a:r>
              <a:rPr lang="en-US" altLang="zh-CN" sz="2000" b="1" dirty="0">
                <a:solidFill>
                  <a:srgbClr val="FF0000"/>
                </a:solidFill>
                <a:latin typeface="+mn-lt"/>
                <a:ea typeface="方正舒体" panose="02010601030101010101" pitchFamily="2" charset="-122"/>
              </a:rPr>
              <a:t> </a:t>
            </a:r>
            <a:r>
              <a:rPr lang="en-US" altLang="zh-CN" sz="2000" dirty="0">
                <a:latin typeface="+mn-lt"/>
                <a:ea typeface="方正舒体" panose="02010601030101010101" pitchFamily="2" charset="-122"/>
              </a:rPr>
              <a:t>companies</a:t>
            </a:r>
            <a:endParaRPr lang="en-US" altLang="zh-CN" sz="2000" b="1" dirty="0">
              <a:solidFill>
                <a:srgbClr val="FF0000"/>
              </a:solidFill>
              <a:latin typeface="+mn-lt"/>
              <a:ea typeface="方正舒体" panose="02010601030101010101" pitchFamily="2" charset="-122"/>
            </a:endParaRPr>
          </a:p>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An increasing number of individuals</a:t>
            </a:r>
            <a:endParaRPr lang="en-US" altLang="zh-CN" sz="2000" dirty="0">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000" dirty="0">
                <a:ea typeface="方正舒体" panose="02010601030101010101" pitchFamily="2" charset="-122"/>
                <a:sym typeface="+mn-ea"/>
              </a:rPr>
              <a:t>More and more money is being invested in cloud servers</a:t>
            </a:r>
            <a:endParaRPr lang="en-US" altLang="zh-CN" sz="2000" dirty="0">
              <a:ea typeface="方正舒体" panose="02010601030101010101" pitchFamily="2" charset="-122"/>
              <a:sym typeface="+mn-ea"/>
            </a:endParaRPr>
          </a:p>
        </p:txBody>
      </p:sp>
      <p:pic>
        <p:nvPicPr>
          <p:cNvPr id="6" name="图片 5"/>
          <p:cNvPicPr>
            <a:picLocks noChangeAspect="1"/>
          </p:cNvPicPr>
          <p:nvPr/>
        </p:nvPicPr>
        <p:blipFill>
          <a:blip r:embed="rId2"/>
          <a:stretch>
            <a:fillRect/>
          </a:stretch>
        </p:blipFill>
        <p:spPr>
          <a:xfrm>
            <a:off x="2091055" y="3535680"/>
            <a:ext cx="5429250" cy="3086100"/>
          </a:xfrm>
          <a:prstGeom prst="rect">
            <a:avLst/>
          </a:prstGeom>
        </p:spPr>
      </p:pic>
      <p:pic>
        <p:nvPicPr>
          <p:cNvPr id="11" name="图片 10" descr="C:/Users/骆一鑫/AppData/Local/Temp/picturecompress_20211125180325/output_1.pngoutput_1"/>
          <p:cNvPicPr>
            <a:picLocks noChangeAspect="1"/>
          </p:cNvPicPr>
          <p:nvPr/>
        </p:nvPicPr>
        <p:blipFill>
          <a:blip r:embed="rId3">
            <a:alphaModFix amt="63000"/>
          </a:blip>
          <a:stretch>
            <a:fillRect/>
          </a:stretch>
        </p:blipFill>
        <p:spPr>
          <a:xfrm>
            <a:off x="8395970" y="2033270"/>
            <a:ext cx="3428365" cy="20574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endParaRPr>
          </a:p>
        </p:txBody>
      </p:sp>
      <p:sp>
        <p:nvSpPr>
          <p:cNvPr id="9" name="文本框 8"/>
          <p:cNvSpPr txBox="1"/>
          <p:nvPr/>
        </p:nvSpPr>
        <p:spPr>
          <a:xfrm>
            <a:off x="1019907" y="297787"/>
            <a:ext cx="3093720" cy="460375"/>
          </a:xfrm>
          <a:prstGeom prst="rect">
            <a:avLst/>
          </a:prstGeom>
          <a:noFill/>
        </p:spPr>
        <p:txBody>
          <a:bodyPr wrap="none" rtlCol="0">
            <a:spAutoFit/>
          </a:bodyPr>
          <a:lstStyle/>
          <a:p>
            <a:pPr algn="l"/>
            <a:r>
              <a:rPr kumimoji="1" lang="zh-CN" altLang="en-US" sz="2400" dirty="0">
                <a:solidFill>
                  <a:schemeClr val="bg1">
                    <a:lumMod val="50000"/>
                  </a:schemeClr>
                </a:solidFill>
                <a:latin typeface="微软雅黑" panose="020B0503020204020204" charset="-122"/>
                <a:ea typeface="微软雅黑" panose="020B0503020204020204" charset="-122"/>
                <a:cs typeface="微软雅黑" panose="020B0503020204020204" charset="-122"/>
              </a:rPr>
              <a:t>Chapter 1  </a:t>
            </a:r>
            <a:r>
              <a:rPr kumimoji="1" lang="zh-CN" altLang="en-US" dirty="0">
                <a:solidFill>
                  <a:srgbClr val="AE0204"/>
                </a:solidFill>
                <a:latin typeface="微软雅黑" panose="020B0503020204020204" charset="-122"/>
                <a:ea typeface="微软雅黑" panose="020B0503020204020204" charset="-122"/>
                <a:cs typeface="微软雅黑" panose="020B0503020204020204" charset="-122"/>
                <a:sym typeface="+mn-ea"/>
              </a:rPr>
              <a:t>Background</a:t>
            </a:r>
            <a:endParaRPr kumimoji="1" lang="zh-CN" altLang="en-US" sz="2400" dirty="0">
              <a:solidFill>
                <a:srgbClr val="AE0204"/>
              </a:solidFill>
              <a:latin typeface="微软雅黑" panose="020B0503020204020204" charset="-122"/>
              <a:ea typeface="微软雅黑" panose="020B050302020402020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1"/>
          <a:srcRect/>
          <a:stretch>
            <a:fillRect/>
          </a:stretch>
        </p:blipFill>
        <p:spPr>
          <a:xfrm>
            <a:off x="10006785" y="327625"/>
            <a:ext cx="2185215" cy="695325"/>
          </a:xfrm>
          <a:prstGeom prst="rect">
            <a:avLst/>
          </a:prstGeom>
        </p:spPr>
      </p:pic>
      <p:cxnSp>
        <p:nvCxnSpPr>
          <p:cNvPr id="17" name="直线连接符 16"/>
          <p:cNvCxnSpPr>
            <a:stCxn id="16" idx="1"/>
          </p:cNvCxnSpPr>
          <p:nvPr/>
        </p:nvCxnSpPr>
        <p:spPr>
          <a:xfrm flipH="1">
            <a:off x="5178447" y="675923"/>
            <a:ext cx="4828338"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30250" y="1410335"/>
            <a:ext cx="5814060" cy="2744470"/>
          </a:xfrm>
          <a:prstGeom prst="rect">
            <a:avLst/>
          </a:prstGeom>
          <a:noFill/>
        </p:spPr>
        <p:txBody>
          <a:bodyPr wrap="square" rtlCol="0" anchor="t">
            <a:spAutoFit/>
          </a:bodyPr>
          <a:p>
            <a:pPr marL="450850" indent="-450850" algn="l">
              <a:lnSpc>
                <a:spcPct val="90000"/>
              </a:lnSpc>
              <a:spcBef>
                <a:spcPts val="1000"/>
              </a:spcBef>
              <a:buClr>
                <a:srgbClr val="002060"/>
              </a:buClr>
              <a:buSzPct val="90000"/>
              <a:buFont typeface="Wingdings" panose="05000000000000000000" pitchFamily="2" charset="2"/>
              <a:buChar char="n"/>
            </a:pPr>
            <a:r>
              <a:rPr lang="en-US" altLang="zh-CN" sz="2400" dirty="0">
                <a:solidFill>
                  <a:sysClr val="windowText" lastClr="000000"/>
                </a:solidFill>
                <a:ea typeface="方正舒体" panose="02010601030101010101" pitchFamily="2" charset="-122"/>
                <a:sym typeface="+mn-ea"/>
              </a:rPr>
              <a:t>Cloud Servers features </a:t>
            </a:r>
            <a:endParaRPr lang="en-US" altLang="zh-CN" sz="2000" b="1" dirty="0">
              <a:solidFill>
                <a:srgbClr val="FF0000"/>
              </a:solidFill>
              <a:latin typeface="+mn-lt"/>
              <a:ea typeface="方正舒体" panose="02010601030101010101" pitchFamily="2" charset="-122"/>
            </a:endParaRPr>
          </a:p>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000" dirty="0">
                <a:solidFill>
                  <a:sysClr val="windowText" lastClr="000000"/>
                </a:solidFill>
                <a:ea typeface="方正舒体" panose="02010601030101010101" pitchFamily="2" charset="-122"/>
                <a:sym typeface="+mn-ea"/>
              </a:rPr>
              <a:t>Cost saving</a:t>
            </a:r>
            <a:endParaRPr lang="en-US" altLang="zh-CN" sz="2000" dirty="0">
              <a:solidFill>
                <a:sysClr val="windowText" lastClr="000000"/>
              </a:solidFill>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000" dirty="0">
                <a:latin typeface="+mn-lt"/>
                <a:ea typeface="方正舒体" panose="02010601030101010101" pitchFamily="2" charset="-122"/>
              </a:rPr>
              <a:t>Flexible expansion</a:t>
            </a:r>
            <a:endParaRPr lang="en-US" altLang="zh-CN" sz="2000" dirty="0">
              <a:solidFill>
                <a:sysClr val="windowText" lastClr="000000"/>
              </a:solidFill>
              <a:latin typeface="+mn-lt"/>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000" dirty="0">
                <a:latin typeface="+mn-lt"/>
                <a:ea typeface="方正舒体" panose="02010601030101010101" pitchFamily="2" charset="-122"/>
              </a:rPr>
              <a:t>Easy maintenance</a:t>
            </a:r>
            <a:endParaRPr lang="en-US" altLang="zh-CN" sz="2000" dirty="0">
              <a:latin typeface="+mn-lt"/>
              <a:ea typeface="方正舒体" panose="02010601030101010101" pitchFamily="2" charset="-122"/>
            </a:endParaRPr>
          </a:p>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000" b="1" dirty="0">
                <a:solidFill>
                  <a:srgbClr val="FF0000"/>
                </a:solidFill>
                <a:ea typeface="方正舒体" panose="02010601030101010101" pitchFamily="2" charset="-122"/>
                <a:sym typeface="+mn-ea"/>
              </a:rPr>
              <a:t>But need strong reliability</a:t>
            </a:r>
            <a:endParaRPr lang="en-US" altLang="zh-CN" sz="2000" dirty="0">
              <a:latin typeface="+mn-lt"/>
              <a:ea typeface="方正舒体" panose="02010601030101010101" pitchFamily="2" charset="-122"/>
            </a:endParaRPr>
          </a:p>
          <a:p>
            <a:pPr marL="900430" lvl="1" indent="-450850" algn="l">
              <a:lnSpc>
                <a:spcPct val="130000"/>
              </a:lnSpc>
              <a:spcBef>
                <a:spcPts val="500"/>
              </a:spcBef>
              <a:buClr>
                <a:srgbClr val="9999CC"/>
              </a:buClr>
              <a:buSzPct val="80000"/>
              <a:buFont typeface="Wingdings" panose="05000000000000000000" pitchFamily="2" charset="2"/>
              <a:buChar char=""/>
            </a:pPr>
            <a:endParaRPr lang="en-US" altLang="zh-CN" sz="2000" dirty="0">
              <a:latin typeface="+mn-lt"/>
              <a:ea typeface="方正舒体" panose="02010601030101010101" pitchFamily="2" charset="-122"/>
            </a:endParaRPr>
          </a:p>
        </p:txBody>
      </p:sp>
      <p:pic>
        <p:nvPicPr>
          <p:cNvPr id="2" name="图片 1"/>
          <p:cNvPicPr>
            <a:picLocks noChangeAspect="1"/>
          </p:cNvPicPr>
          <p:nvPr/>
        </p:nvPicPr>
        <p:blipFill>
          <a:blip r:embed="rId2"/>
          <a:stretch>
            <a:fillRect/>
          </a:stretch>
        </p:blipFill>
        <p:spPr>
          <a:xfrm>
            <a:off x="5342255" y="2177415"/>
            <a:ext cx="6239510" cy="415988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endParaRPr>
          </a:p>
        </p:txBody>
      </p:sp>
      <p:sp>
        <p:nvSpPr>
          <p:cNvPr id="9" name="文本框 8"/>
          <p:cNvSpPr txBox="1"/>
          <p:nvPr/>
        </p:nvSpPr>
        <p:spPr>
          <a:xfrm>
            <a:off x="1019907" y="297787"/>
            <a:ext cx="3093720" cy="460375"/>
          </a:xfrm>
          <a:prstGeom prst="rect">
            <a:avLst/>
          </a:prstGeom>
          <a:noFill/>
        </p:spPr>
        <p:txBody>
          <a:bodyPr wrap="none" rtlCol="0">
            <a:spAutoFit/>
          </a:bodyPr>
          <a:lstStyle/>
          <a:p>
            <a:pPr algn="l"/>
            <a:r>
              <a:rPr kumimoji="1" lang="zh-CN" altLang="en-US" sz="2400" dirty="0">
                <a:solidFill>
                  <a:schemeClr val="bg1">
                    <a:lumMod val="50000"/>
                  </a:schemeClr>
                </a:solidFill>
                <a:latin typeface="微软雅黑" panose="020B0503020204020204" charset="-122"/>
                <a:ea typeface="微软雅黑" panose="020B0503020204020204" charset="-122"/>
                <a:cs typeface="微软雅黑" panose="020B0503020204020204" charset="-122"/>
              </a:rPr>
              <a:t>Chapter 1  </a:t>
            </a:r>
            <a:r>
              <a:rPr kumimoji="1" lang="zh-CN" altLang="en-US" dirty="0">
                <a:solidFill>
                  <a:srgbClr val="AE0204"/>
                </a:solidFill>
                <a:latin typeface="微软雅黑" panose="020B0503020204020204" charset="-122"/>
                <a:ea typeface="微软雅黑" panose="020B0503020204020204" charset="-122"/>
                <a:cs typeface="微软雅黑" panose="020B0503020204020204" charset="-122"/>
                <a:sym typeface="+mn-ea"/>
              </a:rPr>
              <a:t>Background</a:t>
            </a:r>
            <a:endParaRPr kumimoji="1" lang="zh-CN" altLang="en-US" sz="2400" dirty="0">
              <a:solidFill>
                <a:srgbClr val="AE0204"/>
              </a:solidFill>
              <a:latin typeface="微软雅黑" panose="020B0503020204020204" charset="-122"/>
              <a:ea typeface="微软雅黑" panose="020B050302020402020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1"/>
          <a:srcRect/>
          <a:stretch>
            <a:fillRect/>
          </a:stretch>
        </p:blipFill>
        <p:spPr>
          <a:xfrm>
            <a:off x="10006785" y="327625"/>
            <a:ext cx="2185215" cy="695325"/>
          </a:xfrm>
          <a:prstGeom prst="rect">
            <a:avLst/>
          </a:prstGeom>
        </p:spPr>
      </p:pic>
      <p:cxnSp>
        <p:nvCxnSpPr>
          <p:cNvPr id="17" name="直线连接符 16"/>
          <p:cNvCxnSpPr>
            <a:stCxn id="16" idx="1"/>
          </p:cNvCxnSpPr>
          <p:nvPr/>
        </p:nvCxnSpPr>
        <p:spPr>
          <a:xfrm flipH="1">
            <a:off x="5178447" y="675923"/>
            <a:ext cx="4828338"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30250" y="1410335"/>
            <a:ext cx="5814060" cy="2727325"/>
          </a:xfrm>
          <a:prstGeom prst="rect">
            <a:avLst/>
          </a:prstGeom>
          <a:noFill/>
        </p:spPr>
        <p:txBody>
          <a:bodyPr wrap="square" rtlCol="0" anchor="t">
            <a:spAutoFit/>
          </a:bodyPr>
          <a:p>
            <a:pPr marL="450850" indent="-450850" algn="l">
              <a:lnSpc>
                <a:spcPct val="90000"/>
              </a:lnSpc>
              <a:spcBef>
                <a:spcPts val="1000"/>
              </a:spcBef>
              <a:buClr>
                <a:srgbClr val="002060"/>
              </a:buClr>
              <a:buSzPct val="90000"/>
              <a:buFont typeface="Wingdings" panose="05000000000000000000" pitchFamily="2" charset="2"/>
              <a:buChar char="n"/>
            </a:pPr>
            <a:r>
              <a:rPr lang="en-US" altLang="zh-CN" sz="2400" b="1" dirty="0">
                <a:solidFill>
                  <a:srgbClr val="FF0000"/>
                </a:solidFill>
                <a:ea typeface="方正舒体" panose="02010601030101010101" pitchFamily="2" charset="-122"/>
                <a:sym typeface="+mn-ea"/>
              </a:rPr>
              <a:t>Conservative design </a:t>
            </a:r>
            <a:r>
              <a:rPr lang="en-US" altLang="zh-CN" sz="2400" dirty="0">
                <a:solidFill>
                  <a:sysClr val="windowText" lastClr="000000"/>
                </a:solidFill>
                <a:ea typeface="方正舒体" panose="02010601030101010101" pitchFamily="2" charset="-122"/>
                <a:sym typeface="+mn-ea"/>
              </a:rPr>
              <a:t>of Cloud Servers </a:t>
            </a:r>
            <a:endParaRPr lang="en-US" altLang="zh-CN" sz="2400" dirty="0">
              <a:solidFill>
                <a:sysClr val="windowText" lastClr="000000"/>
              </a:solidFill>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endParaRPr lang="en-US" altLang="zh-CN" sz="800" dirty="0">
              <a:solidFill>
                <a:sysClr val="windowText" lastClr="000000"/>
              </a:solidFill>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000" b="1" dirty="0">
                <a:solidFill>
                  <a:srgbClr val="FF0000"/>
                </a:solidFill>
                <a:latin typeface="+mn-lt"/>
                <a:ea typeface="方正舒体" panose="02010601030101010101" pitchFamily="2" charset="-122"/>
              </a:rPr>
              <a:t>Resources </a:t>
            </a:r>
            <a:r>
              <a:rPr lang="en-US" altLang="zh-CN" sz="2000" dirty="0">
                <a:latin typeface="+mn-lt"/>
                <a:ea typeface="方正舒体" panose="02010601030101010101" pitchFamily="2" charset="-122"/>
              </a:rPr>
              <a:t>are left</a:t>
            </a:r>
            <a:r>
              <a:rPr lang="en-US" altLang="zh-CN" sz="2000" b="1" dirty="0">
                <a:solidFill>
                  <a:srgbClr val="FF0000"/>
                </a:solidFill>
                <a:latin typeface="+mn-lt"/>
                <a:ea typeface="方正舒体" panose="02010601030101010101" pitchFamily="2" charset="-122"/>
              </a:rPr>
              <a:t> unused</a:t>
            </a:r>
            <a:endParaRPr lang="en-US" altLang="zh-CN" sz="2000" b="1" dirty="0">
              <a:solidFill>
                <a:srgbClr val="FF0000"/>
              </a:solidFill>
              <a:latin typeface="+mn-lt"/>
              <a:ea typeface="方正舒体" panose="02010601030101010101" pitchFamily="2" charset="-122"/>
            </a:endParaRPr>
          </a:p>
          <a:p>
            <a:pPr marL="1357630" lvl="2" indent="-450850" algn="l">
              <a:lnSpc>
                <a:spcPct val="130000"/>
              </a:lnSpc>
              <a:spcBef>
                <a:spcPts val="500"/>
              </a:spcBef>
              <a:buClr>
                <a:srgbClr val="0070C0"/>
              </a:buClr>
              <a:buSzPct val="80000"/>
              <a:buFont typeface="Wingdings" panose="05000000000000000000" pitchFamily="2" charset="2"/>
              <a:buChar char=""/>
            </a:pPr>
            <a:r>
              <a:rPr lang="en-US" altLang="zh-CN" dirty="0">
                <a:latin typeface="+mn-lt"/>
                <a:ea typeface="方正舒体" panose="02010601030101010101" pitchFamily="2" charset="-122"/>
              </a:rPr>
              <a:t>cpu utilization</a:t>
            </a:r>
            <a:endParaRPr lang="en-US" altLang="zh-CN" dirty="0">
              <a:latin typeface="+mn-lt"/>
              <a:ea typeface="方正舒体" panose="02010601030101010101" pitchFamily="2" charset="-122"/>
            </a:endParaRPr>
          </a:p>
          <a:p>
            <a:pPr marL="1357630" lvl="2" indent="-450850" algn="l">
              <a:lnSpc>
                <a:spcPct val="130000"/>
              </a:lnSpc>
              <a:spcBef>
                <a:spcPts val="500"/>
              </a:spcBef>
              <a:buClr>
                <a:srgbClr val="0070C0"/>
              </a:buClr>
              <a:buSzPct val="80000"/>
              <a:buFont typeface="Wingdings" panose="05000000000000000000" pitchFamily="2" charset="2"/>
              <a:buChar char=""/>
            </a:pPr>
            <a:r>
              <a:rPr lang="en-US" altLang="zh-CN" dirty="0">
                <a:latin typeface="+mn-lt"/>
                <a:ea typeface="方正舒体" panose="02010601030101010101" pitchFamily="2" charset="-122"/>
              </a:rPr>
              <a:t>Memory utilization</a:t>
            </a:r>
            <a:endParaRPr lang="en-US" altLang="zh-CN" dirty="0">
              <a:latin typeface="+mn-lt"/>
              <a:ea typeface="方正舒体" panose="02010601030101010101" pitchFamily="2" charset="-122"/>
            </a:endParaRPr>
          </a:p>
          <a:p>
            <a:pPr marL="1357630" lvl="2" indent="-450850" algn="l">
              <a:lnSpc>
                <a:spcPct val="130000"/>
              </a:lnSpc>
              <a:spcBef>
                <a:spcPts val="500"/>
              </a:spcBef>
              <a:buClr>
                <a:srgbClr val="0070C0"/>
              </a:buClr>
              <a:buSzPct val="80000"/>
              <a:buFont typeface="Wingdings" panose="05000000000000000000" pitchFamily="2" charset="2"/>
              <a:buChar char=""/>
            </a:pPr>
            <a:r>
              <a:rPr lang="en-US" altLang="zh-CN" sz="1600" dirty="0">
                <a:latin typeface="+mn-lt"/>
                <a:ea typeface="方正舒体" panose="02010601030101010101" pitchFamily="2" charset="-122"/>
              </a:rPr>
              <a:t>......</a:t>
            </a:r>
            <a:endParaRPr lang="en-US" altLang="zh-CN" sz="1600" dirty="0">
              <a:latin typeface="+mn-lt"/>
              <a:ea typeface="方正舒体" panose="02010601030101010101" pitchFamily="2" charset="-122"/>
            </a:endParaRPr>
          </a:p>
          <a:p>
            <a:pPr marL="900430" lvl="1" indent="-450850" algn="l">
              <a:lnSpc>
                <a:spcPct val="130000"/>
              </a:lnSpc>
              <a:spcBef>
                <a:spcPts val="500"/>
              </a:spcBef>
              <a:buClr>
                <a:srgbClr val="0070C0"/>
              </a:buClr>
              <a:buSzPct val="80000"/>
              <a:buFont typeface="Wingdings" panose="05000000000000000000" pitchFamily="2" charset="2"/>
              <a:buChar char=""/>
            </a:pPr>
            <a:endParaRPr lang="en-US" altLang="zh-CN" sz="1600" dirty="0">
              <a:ea typeface="方正舒体" panose="02010601030101010101" pitchFamily="2" charset="-122"/>
              <a:sym typeface="+mn-ea"/>
            </a:endParaRPr>
          </a:p>
        </p:txBody>
      </p:sp>
      <p:pic>
        <p:nvPicPr>
          <p:cNvPr id="2" name="图片 1"/>
          <p:cNvPicPr>
            <a:picLocks noChangeAspect="1"/>
          </p:cNvPicPr>
          <p:nvPr/>
        </p:nvPicPr>
        <p:blipFill>
          <a:blip r:embed="rId2"/>
          <a:stretch>
            <a:fillRect/>
          </a:stretch>
        </p:blipFill>
        <p:spPr>
          <a:xfrm>
            <a:off x="2541270" y="4058285"/>
            <a:ext cx="6664325" cy="2506345"/>
          </a:xfrm>
          <a:prstGeom prst="rect">
            <a:avLst/>
          </a:prstGeom>
        </p:spPr>
      </p:pic>
      <p:sp>
        <p:nvSpPr>
          <p:cNvPr id="3" name="文本框 2"/>
          <p:cNvSpPr txBox="1"/>
          <p:nvPr/>
        </p:nvSpPr>
        <p:spPr>
          <a:xfrm>
            <a:off x="6275070" y="2080260"/>
            <a:ext cx="5166995" cy="1722755"/>
          </a:xfrm>
          <a:prstGeom prst="rect">
            <a:avLst/>
          </a:prstGeom>
          <a:noFill/>
        </p:spPr>
        <p:txBody>
          <a:bodyPr wrap="square" rtlCol="0" anchor="t">
            <a:spAutoFit/>
          </a:bodyPr>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000" b="1" dirty="0">
                <a:solidFill>
                  <a:srgbClr val="FF0000"/>
                </a:solidFill>
                <a:ea typeface="方正舒体" panose="02010601030101010101" pitchFamily="2" charset="-122"/>
                <a:sym typeface="+mn-ea"/>
              </a:rPr>
              <a:t>Hardware</a:t>
            </a:r>
            <a:r>
              <a:rPr lang="en-US" altLang="zh-CN" sz="2000" dirty="0">
                <a:ea typeface="方正舒体" panose="02010601030101010101" pitchFamily="2" charset="-122"/>
                <a:sym typeface="+mn-ea"/>
              </a:rPr>
              <a:t> is </a:t>
            </a:r>
            <a:r>
              <a:rPr lang="en-US" altLang="zh-CN" sz="2000" b="1" dirty="0">
                <a:solidFill>
                  <a:srgbClr val="FF0000"/>
                </a:solidFill>
                <a:ea typeface="方正舒体" panose="02010601030101010101" pitchFamily="2" charset="-122"/>
                <a:sym typeface="+mn-ea"/>
              </a:rPr>
              <a:t>underrated</a:t>
            </a:r>
            <a:endParaRPr lang="en-US" altLang="zh-CN" sz="2000" b="1" dirty="0">
              <a:solidFill>
                <a:srgbClr val="FF0000"/>
              </a:solidFill>
              <a:ea typeface="方正舒体" panose="02010601030101010101" pitchFamily="2" charset="-122"/>
              <a:sym typeface="+mn-ea"/>
            </a:endParaRPr>
          </a:p>
          <a:p>
            <a:pPr marL="1357630" lvl="2" indent="-450850" algn="l">
              <a:lnSpc>
                <a:spcPct val="130000"/>
              </a:lnSpc>
              <a:spcBef>
                <a:spcPts val="500"/>
              </a:spcBef>
              <a:buClr>
                <a:srgbClr val="0070C0"/>
              </a:buClr>
              <a:buSzPct val="80000"/>
              <a:buFont typeface="Wingdings" panose="05000000000000000000" pitchFamily="2" charset="2"/>
              <a:buChar char=""/>
            </a:pPr>
            <a:r>
              <a:rPr lang="en-US" altLang="zh-CN" dirty="0">
                <a:ea typeface="方正舒体" panose="02010601030101010101" pitchFamily="2" charset="-122"/>
                <a:sym typeface="+mn-ea"/>
              </a:rPr>
              <a:t>Memory Latency</a:t>
            </a:r>
            <a:endParaRPr lang="en-US" altLang="zh-CN" dirty="0">
              <a:ea typeface="方正舒体" panose="02010601030101010101" pitchFamily="2" charset="-122"/>
              <a:sym typeface="+mn-ea"/>
            </a:endParaRPr>
          </a:p>
          <a:p>
            <a:pPr marL="1357630" lvl="2" indent="-450850" algn="l">
              <a:lnSpc>
                <a:spcPct val="130000"/>
              </a:lnSpc>
              <a:spcBef>
                <a:spcPts val="500"/>
              </a:spcBef>
              <a:buClr>
                <a:srgbClr val="0070C0"/>
              </a:buClr>
              <a:buSzPct val="80000"/>
              <a:buFont typeface="Wingdings" panose="05000000000000000000" pitchFamily="2" charset="2"/>
              <a:buChar char=""/>
            </a:pPr>
            <a:r>
              <a:rPr lang="en-US" altLang="zh-CN" b="1" dirty="0">
                <a:solidFill>
                  <a:srgbClr val="FF0000"/>
                </a:solidFill>
                <a:ea typeface="方正舒体" panose="02010601030101010101" pitchFamily="2" charset="-122"/>
                <a:sym typeface="+mn-ea"/>
              </a:rPr>
              <a:t>Memory Frequency</a:t>
            </a:r>
            <a:endParaRPr lang="en-US" altLang="zh-CN" dirty="0">
              <a:ea typeface="方正舒体" panose="02010601030101010101" pitchFamily="2" charset="-122"/>
              <a:sym typeface="+mn-ea"/>
            </a:endParaRPr>
          </a:p>
          <a:p>
            <a:pPr marL="1357630" lvl="2" indent="-450850" algn="l">
              <a:lnSpc>
                <a:spcPct val="130000"/>
              </a:lnSpc>
              <a:spcBef>
                <a:spcPts val="500"/>
              </a:spcBef>
              <a:buClr>
                <a:srgbClr val="0070C0"/>
              </a:buClr>
              <a:buSzPct val="80000"/>
              <a:buFont typeface="Wingdings" panose="05000000000000000000" pitchFamily="2" charset="2"/>
              <a:buChar char=""/>
            </a:pPr>
            <a:r>
              <a:rPr lang="en-US" altLang="zh-CN" sz="1600" dirty="0">
                <a:ea typeface="方正舒体" panose="02010601030101010101" pitchFamily="2" charset="-122"/>
                <a:sym typeface="+mn-ea"/>
              </a:rPr>
              <a:t>......</a:t>
            </a:r>
            <a:endParaRPr lang="en-US" altLang="zh-CN" sz="1600" dirty="0">
              <a:ea typeface="方正舒体" panose="02010601030101010101" pitchFamily="2" charset="-122"/>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endParaRPr>
          </a:p>
        </p:txBody>
      </p:sp>
      <p:sp>
        <p:nvSpPr>
          <p:cNvPr id="9" name="文本框 8"/>
          <p:cNvSpPr txBox="1"/>
          <p:nvPr/>
        </p:nvSpPr>
        <p:spPr>
          <a:xfrm>
            <a:off x="1019907" y="297787"/>
            <a:ext cx="3093720" cy="460375"/>
          </a:xfrm>
          <a:prstGeom prst="rect">
            <a:avLst/>
          </a:prstGeom>
          <a:noFill/>
        </p:spPr>
        <p:txBody>
          <a:bodyPr wrap="none" rtlCol="0">
            <a:spAutoFit/>
          </a:bodyPr>
          <a:lstStyle/>
          <a:p>
            <a:pPr algn="l"/>
            <a:r>
              <a:rPr kumimoji="1" lang="zh-CN" altLang="en-US" sz="2400" dirty="0">
                <a:solidFill>
                  <a:schemeClr val="bg1">
                    <a:lumMod val="50000"/>
                  </a:schemeClr>
                </a:solidFill>
                <a:latin typeface="微软雅黑" panose="020B0503020204020204" charset="-122"/>
                <a:ea typeface="微软雅黑" panose="020B0503020204020204" charset="-122"/>
                <a:cs typeface="微软雅黑" panose="020B0503020204020204" charset="-122"/>
              </a:rPr>
              <a:t>Chapter 1  </a:t>
            </a:r>
            <a:r>
              <a:rPr kumimoji="1" lang="zh-CN" altLang="en-US" dirty="0">
                <a:solidFill>
                  <a:srgbClr val="AE0204"/>
                </a:solidFill>
                <a:latin typeface="微软雅黑" panose="020B0503020204020204" charset="-122"/>
                <a:ea typeface="微软雅黑" panose="020B0503020204020204" charset="-122"/>
                <a:cs typeface="微软雅黑" panose="020B0503020204020204" charset="-122"/>
                <a:sym typeface="+mn-ea"/>
              </a:rPr>
              <a:t>Background</a:t>
            </a:r>
            <a:endParaRPr kumimoji="1" lang="zh-CN" altLang="en-US" sz="2400" dirty="0">
              <a:solidFill>
                <a:srgbClr val="AE0204"/>
              </a:solidFill>
              <a:latin typeface="微软雅黑" panose="020B0503020204020204" charset="-122"/>
              <a:ea typeface="微软雅黑" panose="020B0503020204020204" charset="-122"/>
              <a:cs typeface="微软雅黑" panose="020B0503020204020204" charset="-122"/>
            </a:endParaRPr>
          </a:p>
        </p:txBody>
      </p:sp>
      <p:pic>
        <p:nvPicPr>
          <p:cNvPr id="16" name="图片 15" descr="C:\Users\Echi\Desktop\微信图片_20210423152212.png微信图片_20210423152212"/>
          <p:cNvPicPr>
            <a:picLocks noChangeAspect="1"/>
          </p:cNvPicPr>
          <p:nvPr/>
        </p:nvPicPr>
        <p:blipFill>
          <a:blip r:embed="rId1"/>
          <a:srcRect/>
          <a:stretch>
            <a:fillRect/>
          </a:stretch>
        </p:blipFill>
        <p:spPr>
          <a:xfrm>
            <a:off x="10006785" y="327625"/>
            <a:ext cx="2185215" cy="695325"/>
          </a:xfrm>
          <a:prstGeom prst="rect">
            <a:avLst/>
          </a:prstGeom>
        </p:spPr>
      </p:pic>
      <p:cxnSp>
        <p:nvCxnSpPr>
          <p:cNvPr id="17" name="直线连接符 16"/>
          <p:cNvCxnSpPr>
            <a:stCxn id="16" idx="1"/>
          </p:cNvCxnSpPr>
          <p:nvPr/>
        </p:nvCxnSpPr>
        <p:spPr>
          <a:xfrm flipH="1">
            <a:off x="5178447" y="675923"/>
            <a:ext cx="4828338"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30250" y="1410335"/>
            <a:ext cx="5814060" cy="3607435"/>
          </a:xfrm>
          <a:prstGeom prst="rect">
            <a:avLst/>
          </a:prstGeom>
          <a:noFill/>
        </p:spPr>
        <p:txBody>
          <a:bodyPr wrap="square" rtlCol="0" anchor="t">
            <a:spAutoFit/>
          </a:bodyPr>
          <a:p>
            <a:pPr marL="450850" indent="-450850" algn="l">
              <a:lnSpc>
                <a:spcPct val="90000"/>
              </a:lnSpc>
              <a:spcBef>
                <a:spcPts val="1000"/>
              </a:spcBef>
              <a:buClr>
                <a:srgbClr val="002060"/>
              </a:buClr>
              <a:buSzPct val="90000"/>
              <a:buFont typeface="Wingdings" panose="05000000000000000000" pitchFamily="2" charset="2"/>
              <a:buChar char="n"/>
            </a:pPr>
            <a:r>
              <a:rPr lang="en-US" altLang="zh-CN" sz="2400" b="1" dirty="0">
                <a:solidFill>
                  <a:srgbClr val="FF0000"/>
                </a:solidFill>
                <a:ea typeface="方正舒体" panose="02010601030101010101" pitchFamily="2" charset="-122"/>
                <a:sym typeface="+mn-ea"/>
              </a:rPr>
              <a:t>Release Memory </a:t>
            </a:r>
            <a:r>
              <a:rPr lang="en-US" altLang="zh-CN" sz="2400" dirty="0">
                <a:solidFill>
                  <a:sysClr val="windowText" lastClr="000000"/>
                </a:solidFill>
                <a:ea typeface="方正舒体" panose="02010601030101010101" pitchFamily="2" charset="-122"/>
                <a:sym typeface="+mn-ea"/>
              </a:rPr>
              <a:t>of Cloud Servers </a:t>
            </a:r>
            <a:endParaRPr lang="en-US" altLang="zh-CN" sz="2400" dirty="0">
              <a:solidFill>
                <a:sysClr val="windowText" lastClr="000000"/>
              </a:solidFill>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endParaRPr lang="en-US" altLang="zh-CN" sz="800" dirty="0">
              <a:solidFill>
                <a:sysClr val="windowText" lastClr="000000"/>
              </a:solidFill>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000" dirty="0">
                <a:latin typeface="+mn-lt"/>
                <a:ea typeface="方正舒体" panose="02010601030101010101" pitchFamily="2" charset="-122"/>
              </a:rPr>
              <a:t>Reduce latency</a:t>
            </a:r>
            <a:endParaRPr lang="en-US" altLang="zh-CN" sz="2000" dirty="0">
              <a:latin typeface="+mn-lt"/>
              <a:ea typeface="方正舒体" panose="02010601030101010101" pitchFamily="2" charset="-122"/>
            </a:endParaRPr>
          </a:p>
          <a:p>
            <a:pPr marL="1357630" lvl="2" indent="-450850" algn="l">
              <a:lnSpc>
                <a:spcPct val="130000"/>
              </a:lnSpc>
              <a:spcBef>
                <a:spcPts val="500"/>
              </a:spcBef>
              <a:buClr>
                <a:srgbClr val="0070C0"/>
              </a:buClr>
              <a:buSzPct val="80000"/>
              <a:buFont typeface="Wingdings" panose="05000000000000000000" pitchFamily="2" charset="2"/>
              <a:buChar char=""/>
            </a:pPr>
            <a:r>
              <a:rPr lang="en-US" altLang="zh-CN" sz="1600" dirty="0">
                <a:latin typeface="+mn-lt"/>
                <a:ea typeface="方正舒体" panose="02010601030101010101" pitchFamily="2" charset="-122"/>
              </a:rPr>
              <a:t>Memory Power Management via Dynamic Voltage/Frequency ScalingMemory utilization</a:t>
            </a:r>
            <a:endParaRPr lang="en-US" altLang="zh-CN" sz="1600" dirty="0">
              <a:latin typeface="+mn-lt"/>
              <a:ea typeface="方正舒体" panose="02010601030101010101" pitchFamily="2" charset="-122"/>
            </a:endParaRPr>
          </a:p>
          <a:p>
            <a:pPr marL="1357630" lvl="2" indent="-450850" algn="l">
              <a:lnSpc>
                <a:spcPct val="130000"/>
              </a:lnSpc>
              <a:spcBef>
                <a:spcPts val="500"/>
              </a:spcBef>
              <a:buClr>
                <a:srgbClr val="0070C0"/>
              </a:buClr>
              <a:buSzPct val="80000"/>
              <a:buFont typeface="Wingdings" panose="05000000000000000000" pitchFamily="2" charset="2"/>
              <a:buChar char=""/>
            </a:pPr>
            <a:r>
              <a:rPr lang="en-US" altLang="zh-CN" sz="1600" dirty="0">
                <a:latin typeface="+mn-lt"/>
                <a:ea typeface="方正舒体" panose="02010601030101010101" pitchFamily="2" charset="-122"/>
              </a:rPr>
              <a:t>Design-Induced Latency Variation in Modern DRAM Chips: Characterization, Analysis, and Latency Reduction Mechanisms,</a:t>
            </a:r>
            <a:endParaRPr lang="en-US" altLang="zh-CN" sz="1600" dirty="0">
              <a:latin typeface="+mn-lt"/>
              <a:ea typeface="方正舒体" panose="02010601030101010101" pitchFamily="2" charset="-122"/>
            </a:endParaRPr>
          </a:p>
          <a:p>
            <a:pPr marL="1357630" lvl="2" indent="-450850" algn="l">
              <a:lnSpc>
                <a:spcPct val="130000"/>
              </a:lnSpc>
              <a:spcBef>
                <a:spcPts val="500"/>
              </a:spcBef>
              <a:buClr>
                <a:srgbClr val="0070C0"/>
              </a:buClr>
              <a:buSzPct val="80000"/>
              <a:buFont typeface="Wingdings" panose="05000000000000000000" pitchFamily="2" charset="2"/>
              <a:buChar char=""/>
            </a:pPr>
            <a:r>
              <a:rPr lang="en-US" altLang="zh-CN" sz="1600" dirty="0">
                <a:latin typeface="+mn-lt"/>
                <a:ea typeface="方正舒体" panose="02010601030101010101" pitchFamily="2" charset="-122"/>
              </a:rPr>
              <a:t>......</a:t>
            </a:r>
            <a:endParaRPr lang="en-US" altLang="zh-CN" sz="1600" dirty="0">
              <a:latin typeface="+mn-lt"/>
              <a:ea typeface="方正舒体" panose="02010601030101010101" pitchFamily="2" charset="-122"/>
            </a:endParaRPr>
          </a:p>
          <a:p>
            <a:pPr marL="900430" lvl="1" indent="-450850" algn="l">
              <a:lnSpc>
                <a:spcPct val="130000"/>
              </a:lnSpc>
              <a:spcBef>
                <a:spcPts val="500"/>
              </a:spcBef>
              <a:buClr>
                <a:srgbClr val="0070C0"/>
              </a:buClr>
              <a:buSzPct val="80000"/>
              <a:buFont typeface="Wingdings" panose="05000000000000000000" pitchFamily="2" charset="2"/>
              <a:buChar char=""/>
            </a:pPr>
            <a:endParaRPr lang="en-US" altLang="zh-CN" sz="1600" dirty="0">
              <a:ea typeface="方正舒体" panose="02010601030101010101" pitchFamily="2" charset="-122"/>
              <a:sym typeface="+mn-ea"/>
            </a:endParaRPr>
          </a:p>
        </p:txBody>
      </p:sp>
      <p:pic>
        <p:nvPicPr>
          <p:cNvPr id="2" name="图片 1"/>
          <p:cNvPicPr>
            <a:picLocks noChangeAspect="1"/>
          </p:cNvPicPr>
          <p:nvPr/>
        </p:nvPicPr>
        <p:blipFill>
          <a:blip r:embed="rId2"/>
          <a:stretch>
            <a:fillRect/>
          </a:stretch>
        </p:blipFill>
        <p:spPr>
          <a:xfrm>
            <a:off x="3556000" y="4366260"/>
            <a:ext cx="6760210" cy="2334260"/>
          </a:xfrm>
          <a:prstGeom prst="rect">
            <a:avLst/>
          </a:prstGeom>
        </p:spPr>
      </p:pic>
      <p:sp>
        <p:nvSpPr>
          <p:cNvPr id="3" name="文本框 2"/>
          <p:cNvSpPr txBox="1"/>
          <p:nvPr/>
        </p:nvSpPr>
        <p:spPr>
          <a:xfrm>
            <a:off x="6544310" y="2104390"/>
            <a:ext cx="4924425" cy="1698625"/>
          </a:xfrm>
          <a:prstGeom prst="rect">
            <a:avLst/>
          </a:prstGeom>
          <a:noFill/>
        </p:spPr>
        <p:txBody>
          <a:bodyPr wrap="square" rtlCol="0" anchor="t">
            <a:spAutoFit/>
          </a:bodyPr>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000" b="1" dirty="0">
                <a:solidFill>
                  <a:srgbClr val="FF0000"/>
                </a:solidFill>
                <a:ea typeface="方正舒体" panose="02010601030101010101" pitchFamily="2" charset="-122"/>
                <a:sym typeface="+mn-ea"/>
              </a:rPr>
              <a:t>Increase frequency</a:t>
            </a:r>
            <a:endParaRPr lang="en-US" altLang="zh-CN" sz="2000" b="1" dirty="0">
              <a:solidFill>
                <a:srgbClr val="FF0000"/>
              </a:solidFill>
              <a:ea typeface="方正舒体" panose="02010601030101010101" pitchFamily="2" charset="-122"/>
              <a:sym typeface="+mn-ea"/>
            </a:endParaRPr>
          </a:p>
          <a:p>
            <a:pPr marL="1357630" lvl="2" indent="-450850" algn="l">
              <a:lnSpc>
                <a:spcPct val="130000"/>
              </a:lnSpc>
              <a:spcBef>
                <a:spcPts val="500"/>
              </a:spcBef>
              <a:buClr>
                <a:srgbClr val="0070C0"/>
              </a:buClr>
              <a:buSzPct val="80000"/>
              <a:buFont typeface="Wingdings" panose="05000000000000000000" pitchFamily="2" charset="2"/>
              <a:buChar char=""/>
            </a:pPr>
            <a:r>
              <a:rPr lang="en-US" altLang="zh-CN" b="1" dirty="0">
                <a:solidFill>
                  <a:srgbClr val="FF0000"/>
                </a:solidFill>
                <a:ea typeface="方正舒体" panose="02010601030101010101" pitchFamily="2" charset="-122"/>
                <a:sym typeface="+mn-ea"/>
              </a:rPr>
              <a:t>Hetero-DMR </a:t>
            </a:r>
            <a:r>
              <a:rPr lang="en-US" altLang="zh-CN" dirty="0">
                <a:ea typeface="方正舒体" panose="02010601030101010101" pitchFamily="2" charset="-122"/>
                <a:sym typeface="+mn-ea"/>
              </a:rPr>
              <a:t>(This paper) </a:t>
            </a:r>
            <a:r>
              <a:rPr lang="en-US" altLang="zh-CN"/>
              <a:t>(The only one)</a:t>
            </a:r>
            <a:endParaRPr lang="en-US" altLang="zh-CN"/>
          </a:p>
          <a:p>
            <a:pPr marL="906780" lvl="2" indent="0" algn="l">
              <a:lnSpc>
                <a:spcPct val="130000"/>
              </a:lnSpc>
              <a:spcBef>
                <a:spcPts val="500"/>
              </a:spcBef>
              <a:buClr>
                <a:srgbClr val="0070C0"/>
              </a:buClr>
              <a:buSzPct val="80000"/>
              <a:buFont typeface="Wingdings" panose="05000000000000000000" pitchFamily="2" charset="2"/>
              <a:buNone/>
            </a:pPr>
            <a:r>
              <a:rPr lang="en-US" altLang="zh-CN" b="1">
                <a:solidFill>
                  <a:srgbClr val="C00000"/>
                </a:solidFill>
              </a:rPr>
              <a:t>Memory frequency margin</a:t>
            </a:r>
            <a:endParaRPr lang="en-US" altLang="zh-CN" b="1">
              <a:solidFill>
                <a:srgbClr val="C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2861903" y="2728849"/>
            <a:ext cx="6468193" cy="1247859"/>
          </a:xfrm>
          <a:prstGeom prst="rect">
            <a:avLst/>
          </a:pr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kumimoji="1" sz="3600">
                <a:solidFill>
                  <a:schemeClr val="bg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800" dirty="0">
                <a:latin typeface="楷体" panose="02010609060101010101" charset="-122"/>
                <a:ea typeface="楷体" panose="02010609060101010101" charset="-122"/>
                <a:sym typeface="+mn-ea"/>
              </a:rPr>
              <a:t>Goal</a:t>
            </a:r>
            <a:endParaRPr lang="en-US" altLang="zh-CN" sz="2800" b="1" dirty="0">
              <a:latin typeface="楷体" panose="02010609060101010101" charset="-122"/>
              <a:ea typeface="楷体" panose="02010609060101010101" charset="-122"/>
              <a:sym typeface="+mn-ea"/>
            </a:endParaRPr>
          </a:p>
        </p:txBody>
      </p:sp>
      <p:sp>
        <p:nvSpPr>
          <p:cNvPr id="10" name="泪珠形 9"/>
          <p:cNvSpPr/>
          <p:nvPr/>
        </p:nvSpPr>
        <p:spPr>
          <a:xfrm>
            <a:off x="5543570" y="1148914"/>
            <a:ext cx="1104858" cy="1104858"/>
          </a:xfrm>
          <a:prstGeom prst="teardrop">
            <a:avLst/>
          </a:pr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4000" b="1" dirty="0">
                <a:solidFill>
                  <a:schemeClr val="bg1"/>
                </a:solidFill>
              </a:rPr>
              <a:t>02</a:t>
            </a:r>
            <a:endParaRPr kumimoji="1" lang="en-US" altLang="zh-CN" sz="4000" b="1" dirty="0">
              <a:solidFill>
                <a:schemeClr val="bg1"/>
              </a:solidFill>
            </a:endParaRPr>
          </a:p>
        </p:txBody>
      </p:sp>
      <p:pic>
        <p:nvPicPr>
          <p:cNvPr id="11" name="图片 10"/>
          <p:cNvPicPr>
            <a:picLocks noChangeAspect="1"/>
          </p:cNvPicPr>
          <p:nvPr/>
        </p:nvPicPr>
        <p:blipFill>
          <a:blip r:embed="rId1"/>
          <a:stretch>
            <a:fillRect/>
          </a:stretch>
        </p:blipFill>
        <p:spPr>
          <a:xfrm>
            <a:off x="4928193" y="4451737"/>
            <a:ext cx="2335926" cy="1020652"/>
          </a:xfrm>
          <a:prstGeom prst="rect">
            <a:avLst/>
          </a:prstGeom>
        </p:spPr>
      </p:pic>
      <p:pic>
        <p:nvPicPr>
          <p:cNvPr id="14" name="图片 13" descr="C:\Users\Echi\Desktop\微信图片_20210423152212.png微信图片_20210423152212"/>
          <p:cNvPicPr>
            <a:picLocks noChangeAspect="1"/>
          </p:cNvPicPr>
          <p:nvPr/>
        </p:nvPicPr>
        <p:blipFill>
          <a:blip r:embed="rId2"/>
          <a:srcRect/>
          <a:stretch>
            <a:fillRect/>
          </a:stretch>
        </p:blipFill>
        <p:spPr>
          <a:xfrm>
            <a:off x="9160698" y="582894"/>
            <a:ext cx="2378209" cy="7569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形状 7"/>
          <p:cNvSpPr/>
          <p:nvPr/>
        </p:nvSpPr>
        <p:spPr>
          <a:xfrm rot="10800000">
            <a:off x="-1" y="246156"/>
            <a:ext cx="1019908" cy="514569"/>
          </a:xfrm>
          <a:custGeom>
            <a:avLst/>
            <a:gdLst>
              <a:gd name="connsiteX0" fmla="*/ 1019908 w 1019908"/>
              <a:gd name="connsiteY0" fmla="*/ 514569 h 514569"/>
              <a:gd name="connsiteX1" fmla="*/ 0 w 1019908"/>
              <a:gd name="connsiteY1" fmla="*/ 514569 h 514569"/>
              <a:gd name="connsiteX2" fmla="*/ 339657 w 1019908"/>
              <a:gd name="connsiteY2" fmla="*/ 0 h 514569"/>
              <a:gd name="connsiteX3" fmla="*/ 1019908 w 1019908"/>
              <a:gd name="connsiteY3" fmla="*/ 0 h 514569"/>
            </a:gdLst>
            <a:ahLst/>
            <a:cxnLst>
              <a:cxn ang="0">
                <a:pos x="connsiteX0" y="connsiteY0"/>
              </a:cxn>
              <a:cxn ang="0">
                <a:pos x="connsiteX1" y="connsiteY1"/>
              </a:cxn>
              <a:cxn ang="0">
                <a:pos x="connsiteX2" y="connsiteY2"/>
              </a:cxn>
              <a:cxn ang="0">
                <a:pos x="connsiteX3" y="connsiteY3"/>
              </a:cxn>
            </a:cxnLst>
            <a:rect l="l" t="t" r="r" b="b"/>
            <a:pathLst>
              <a:path w="1019908" h="514569">
                <a:moveTo>
                  <a:pt x="1019908" y="514569"/>
                </a:moveTo>
                <a:lnTo>
                  <a:pt x="0" y="514569"/>
                </a:lnTo>
                <a:lnTo>
                  <a:pt x="339657" y="0"/>
                </a:lnTo>
                <a:lnTo>
                  <a:pt x="1019908" y="0"/>
                </a:lnTo>
                <a:close/>
              </a:path>
            </a:pathLst>
          </a:custGeom>
          <a:gradFill>
            <a:gsLst>
              <a:gs pos="100000">
                <a:srgbClr val="C00000"/>
              </a:gs>
              <a:gs pos="0">
                <a:srgbClr val="C00000">
                  <a:alpha val="70000"/>
                </a:srgbClr>
              </a:gs>
            </a:gsLst>
            <a:lin ang="135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4400">
              <a:solidFill>
                <a:schemeClr val="bg1"/>
              </a:solidFill>
            </a:endParaRPr>
          </a:p>
        </p:txBody>
      </p:sp>
      <p:sp>
        <p:nvSpPr>
          <p:cNvPr id="9" name="文本框 8"/>
          <p:cNvSpPr txBox="1"/>
          <p:nvPr/>
        </p:nvSpPr>
        <p:spPr>
          <a:xfrm>
            <a:off x="1019907" y="297787"/>
            <a:ext cx="2261870" cy="460375"/>
          </a:xfrm>
          <a:prstGeom prst="rect">
            <a:avLst/>
          </a:prstGeom>
          <a:noFill/>
        </p:spPr>
        <p:txBody>
          <a:bodyPr wrap="none" rtlCol="0">
            <a:spAutoFit/>
          </a:bodyPr>
          <a:lstStyle/>
          <a:p>
            <a:pPr algn="l"/>
            <a:r>
              <a:rPr kumimoji="1" lang="zh-CN" altLang="en-US" sz="2400" dirty="0">
                <a:solidFill>
                  <a:schemeClr val="bg1">
                    <a:lumMod val="50000"/>
                  </a:schemeClr>
                </a:solidFill>
                <a:latin typeface="微软雅黑" panose="020B0503020204020204" charset="-122"/>
                <a:ea typeface="微软雅黑" panose="020B0503020204020204" charset="-122"/>
                <a:cs typeface="微软雅黑" panose="020B0503020204020204" charset="-122"/>
              </a:rPr>
              <a:t>Chapter </a:t>
            </a:r>
            <a:r>
              <a:rPr kumimoji="1" lang="en-US" altLang="zh-CN" sz="2400" dirty="0">
                <a:solidFill>
                  <a:schemeClr val="bg1">
                    <a:lumMod val="50000"/>
                  </a:schemeClr>
                </a:solidFill>
                <a:latin typeface="微软雅黑" panose="020B0503020204020204" charset="-122"/>
                <a:ea typeface="微软雅黑" panose="020B0503020204020204" charset="-122"/>
                <a:cs typeface="微软雅黑" panose="020B0503020204020204" charset="-122"/>
              </a:rPr>
              <a:t>2</a:t>
            </a:r>
            <a:r>
              <a:rPr kumimoji="1" lang="zh-CN" altLang="en-US" sz="2400" dirty="0">
                <a:solidFill>
                  <a:schemeClr val="bg1">
                    <a:lumMod val="50000"/>
                  </a:schemeClr>
                </a:solidFill>
                <a:latin typeface="微软雅黑" panose="020B0503020204020204" charset="-122"/>
                <a:ea typeface="微软雅黑" panose="020B0503020204020204" charset="-122"/>
                <a:cs typeface="微软雅黑" panose="020B0503020204020204" charset="-122"/>
              </a:rPr>
              <a:t>  </a:t>
            </a:r>
            <a:r>
              <a:rPr lang="en-US" altLang="zh-CN" b="1" dirty="0">
                <a:solidFill>
                  <a:srgbClr val="FF0000"/>
                </a:solidFill>
                <a:ea typeface="方正舒体" panose="02010601030101010101" pitchFamily="2" charset="-122"/>
                <a:sym typeface="+mn-ea"/>
              </a:rPr>
              <a:t>Goal</a:t>
            </a:r>
            <a:endParaRPr kumimoji="1" lang="en-US" altLang="zh-CN" sz="2400" dirty="0">
              <a:solidFill>
                <a:srgbClr val="AE0204"/>
              </a:solidFill>
              <a:latin typeface="微软雅黑" panose="020B0503020204020204" charset="-122"/>
              <a:ea typeface="微软雅黑" panose="020B0503020204020204" charset="-122"/>
              <a:cs typeface="微软雅黑" panose="020B0503020204020204" charset="-122"/>
              <a:sym typeface="+mn-ea"/>
            </a:endParaRPr>
          </a:p>
        </p:txBody>
      </p:sp>
      <p:pic>
        <p:nvPicPr>
          <p:cNvPr id="16" name="图片 15" descr="C:\Users\Echi\Desktop\微信图片_20210423152212.png微信图片_20210423152212"/>
          <p:cNvPicPr>
            <a:picLocks noChangeAspect="1"/>
          </p:cNvPicPr>
          <p:nvPr/>
        </p:nvPicPr>
        <p:blipFill>
          <a:blip r:embed="rId1"/>
          <a:srcRect/>
          <a:stretch>
            <a:fillRect/>
          </a:stretch>
        </p:blipFill>
        <p:spPr>
          <a:xfrm>
            <a:off x="10006785" y="327625"/>
            <a:ext cx="2185215" cy="695325"/>
          </a:xfrm>
          <a:prstGeom prst="rect">
            <a:avLst/>
          </a:prstGeom>
        </p:spPr>
      </p:pic>
      <p:cxnSp>
        <p:nvCxnSpPr>
          <p:cNvPr id="17" name="直线连接符 16"/>
          <p:cNvCxnSpPr>
            <a:stCxn id="16" idx="1"/>
          </p:cNvCxnSpPr>
          <p:nvPr/>
        </p:nvCxnSpPr>
        <p:spPr>
          <a:xfrm flipH="1">
            <a:off x="5178447" y="675923"/>
            <a:ext cx="4828338" cy="0"/>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730250" y="1410335"/>
            <a:ext cx="10189845" cy="1911350"/>
          </a:xfrm>
          <a:prstGeom prst="rect">
            <a:avLst/>
          </a:prstGeom>
          <a:noFill/>
        </p:spPr>
        <p:txBody>
          <a:bodyPr wrap="square" rtlCol="0" anchor="t">
            <a:spAutoFit/>
          </a:bodyPr>
          <a:p>
            <a:pPr marL="450850" indent="-450850" algn="l">
              <a:lnSpc>
                <a:spcPct val="90000"/>
              </a:lnSpc>
              <a:spcBef>
                <a:spcPts val="1000"/>
              </a:spcBef>
              <a:buClr>
                <a:srgbClr val="002060"/>
              </a:buClr>
              <a:buSzPct val="90000"/>
              <a:buFont typeface="Wingdings" panose="05000000000000000000" pitchFamily="2" charset="2"/>
              <a:buChar char="n"/>
            </a:pPr>
            <a:r>
              <a:rPr lang="en-US" altLang="zh-CN" sz="2400" b="1" dirty="0">
                <a:solidFill>
                  <a:srgbClr val="FF0000"/>
                </a:solidFill>
                <a:ea typeface="方正舒体" panose="02010601030101010101" pitchFamily="2" charset="-122"/>
                <a:sym typeface="+mn-ea"/>
              </a:rPr>
              <a:t>Goal</a:t>
            </a:r>
            <a:r>
              <a:rPr lang="en-US" altLang="zh-CN" sz="2400" dirty="0">
                <a:solidFill>
                  <a:sysClr val="windowText" lastClr="000000"/>
                </a:solidFill>
                <a:ea typeface="方正舒体" panose="02010601030101010101" pitchFamily="2" charset="-122"/>
                <a:sym typeface="+mn-ea"/>
              </a:rPr>
              <a:t> </a:t>
            </a:r>
            <a:endParaRPr lang="en-US" altLang="zh-CN" sz="2400" dirty="0">
              <a:solidFill>
                <a:sysClr val="windowText" lastClr="000000"/>
              </a:solidFill>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endParaRPr lang="en-US" altLang="zh-CN" sz="800" dirty="0">
              <a:solidFill>
                <a:sysClr val="windowText" lastClr="000000"/>
              </a:solidFill>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r>
              <a:rPr lang="en-US" altLang="zh-CN" sz="2000" dirty="0">
                <a:solidFill>
                  <a:schemeClr val="tx1"/>
                </a:solidFill>
                <a:ea typeface="方正舒体" panose="02010601030101010101" pitchFamily="2" charset="-122"/>
                <a:sym typeface="+mn-ea"/>
              </a:rPr>
              <a:t>Our goal is to enhance server memory systems to transparently operate </a:t>
            </a:r>
            <a:r>
              <a:rPr lang="en-US" altLang="zh-CN" sz="2000" b="1" dirty="0">
                <a:solidFill>
                  <a:srgbClr val="FF0000"/>
                </a:solidFill>
                <a:ea typeface="方正舒体" panose="02010601030101010101" pitchFamily="2" charset="-122"/>
                <a:sym typeface="+mn-ea"/>
              </a:rPr>
              <a:t>faster</a:t>
            </a:r>
            <a:r>
              <a:rPr lang="en-US" altLang="zh-CN" sz="2000" dirty="0">
                <a:solidFill>
                  <a:schemeClr val="tx1"/>
                </a:solidFill>
                <a:ea typeface="方正舒体" panose="02010601030101010101" pitchFamily="2" charset="-122"/>
                <a:sym typeface="+mn-ea"/>
              </a:rPr>
              <a:t> </a:t>
            </a:r>
            <a:r>
              <a:rPr lang="en-US" altLang="zh-CN" sz="2000" b="1" dirty="0">
                <a:solidFill>
                  <a:srgbClr val="FF0000"/>
                </a:solidFill>
                <a:ea typeface="方正舒体" panose="02010601030101010101" pitchFamily="2" charset="-122"/>
                <a:sym typeface="+mn-ea"/>
              </a:rPr>
              <a:t>than</a:t>
            </a:r>
            <a:r>
              <a:rPr lang="en-US" altLang="zh-CN" sz="2000" dirty="0">
                <a:solidFill>
                  <a:schemeClr val="tx1"/>
                </a:solidFill>
                <a:ea typeface="方正舒体" panose="02010601030101010101" pitchFamily="2" charset="-122"/>
                <a:sym typeface="+mn-ea"/>
              </a:rPr>
              <a:t> memory manufacturer </a:t>
            </a:r>
            <a:r>
              <a:rPr lang="en-US" altLang="zh-CN" sz="2000" b="1" dirty="0">
                <a:solidFill>
                  <a:srgbClr val="FF0000"/>
                </a:solidFill>
                <a:ea typeface="方正舒体" panose="02010601030101010101" pitchFamily="2" charset="-122"/>
                <a:sym typeface="+mn-ea"/>
              </a:rPr>
              <a:t>specification</a:t>
            </a:r>
            <a:r>
              <a:rPr lang="en-US" altLang="zh-CN" sz="2000" dirty="0">
                <a:solidFill>
                  <a:schemeClr val="tx1"/>
                </a:solidFill>
                <a:ea typeface="方正舒体" panose="02010601030101010101" pitchFamily="2" charset="-122"/>
                <a:sym typeface="+mn-ea"/>
              </a:rPr>
              <a:t> while rigorously maintaining the same level of </a:t>
            </a:r>
            <a:r>
              <a:rPr lang="en-US" altLang="zh-CN" sz="2000" b="1" dirty="0">
                <a:solidFill>
                  <a:srgbClr val="FF0000"/>
                </a:solidFill>
                <a:ea typeface="方正舒体" panose="02010601030101010101" pitchFamily="2" charset="-122"/>
                <a:sym typeface="+mn-ea"/>
              </a:rPr>
              <a:t>reliability</a:t>
            </a:r>
            <a:r>
              <a:rPr lang="en-US" altLang="zh-CN" sz="2000" dirty="0">
                <a:solidFill>
                  <a:schemeClr val="tx1"/>
                </a:solidFill>
                <a:ea typeface="方正舒体" panose="02010601030101010101" pitchFamily="2" charset="-122"/>
                <a:sym typeface="+mn-ea"/>
              </a:rPr>
              <a:t> as a system that always abides by specification.</a:t>
            </a:r>
            <a:endParaRPr lang="en-US" altLang="zh-CN" sz="1600" dirty="0">
              <a:ea typeface="方正舒体" panose="02010601030101010101" pitchFamily="2" charset="-122"/>
              <a:sym typeface="+mn-ea"/>
            </a:endParaRPr>
          </a:p>
        </p:txBody>
      </p:sp>
      <p:sp>
        <p:nvSpPr>
          <p:cNvPr id="2" name="文本框 1"/>
          <p:cNvSpPr txBox="1"/>
          <p:nvPr/>
        </p:nvSpPr>
        <p:spPr>
          <a:xfrm>
            <a:off x="730250" y="4056380"/>
            <a:ext cx="10189845" cy="1031240"/>
          </a:xfrm>
          <a:prstGeom prst="rect">
            <a:avLst/>
          </a:prstGeom>
          <a:noFill/>
        </p:spPr>
        <p:txBody>
          <a:bodyPr wrap="square" rtlCol="0" anchor="t">
            <a:spAutoFit/>
          </a:bodyPr>
          <a:p>
            <a:pPr marL="450850" indent="-450850" algn="l">
              <a:lnSpc>
                <a:spcPct val="90000"/>
              </a:lnSpc>
              <a:spcBef>
                <a:spcPts val="1000"/>
              </a:spcBef>
              <a:buClr>
                <a:srgbClr val="002060"/>
              </a:buClr>
              <a:buSzPct val="90000"/>
              <a:buFont typeface="Wingdings" panose="05000000000000000000" pitchFamily="2" charset="2"/>
              <a:buChar char="n"/>
            </a:pPr>
            <a:r>
              <a:rPr lang="en-US" altLang="zh-CN" sz="2400" b="1" dirty="0">
                <a:solidFill>
                  <a:srgbClr val="FF0000"/>
                </a:solidFill>
                <a:ea typeface="方正舒体" panose="02010601030101010101" pitchFamily="2" charset="-122"/>
                <a:sym typeface="+mn-ea"/>
              </a:rPr>
              <a:t>Overview</a:t>
            </a:r>
            <a:r>
              <a:rPr lang="en-US" altLang="zh-CN" sz="2400" dirty="0">
                <a:solidFill>
                  <a:sysClr val="windowText" lastClr="000000"/>
                </a:solidFill>
                <a:ea typeface="方正舒体" panose="02010601030101010101" pitchFamily="2" charset="-122"/>
                <a:sym typeface="+mn-ea"/>
              </a:rPr>
              <a:t> </a:t>
            </a:r>
            <a:endParaRPr lang="en-US" altLang="zh-CN" sz="2400" dirty="0">
              <a:solidFill>
                <a:sysClr val="windowText" lastClr="000000"/>
              </a:solidFill>
              <a:ea typeface="方正舒体" panose="02010601030101010101" pitchFamily="2" charset="-122"/>
              <a:sym typeface="+mn-ea"/>
            </a:endParaRPr>
          </a:p>
          <a:p>
            <a:pPr marL="900430" lvl="1" indent="-450850" algn="l">
              <a:lnSpc>
                <a:spcPct val="130000"/>
              </a:lnSpc>
              <a:spcBef>
                <a:spcPts val="500"/>
              </a:spcBef>
              <a:buClr>
                <a:srgbClr val="0070C0"/>
              </a:buClr>
              <a:buSzPct val="80000"/>
              <a:buFont typeface="Wingdings" panose="05000000000000000000" pitchFamily="2" charset="2"/>
              <a:buChar char=""/>
            </a:pPr>
            <a:endParaRPr lang="en-US" altLang="zh-CN" sz="800" dirty="0">
              <a:solidFill>
                <a:sysClr val="windowText" lastClr="000000"/>
              </a:solidFill>
              <a:ea typeface="方正舒体" panose="02010601030101010101" pitchFamily="2" charset="-122"/>
              <a:sym typeface="+mn-ea"/>
            </a:endParaRPr>
          </a:p>
          <a:p>
            <a:pPr marL="449580" lvl="1" indent="0" algn="l">
              <a:lnSpc>
                <a:spcPct val="130000"/>
              </a:lnSpc>
              <a:spcBef>
                <a:spcPts val="500"/>
              </a:spcBef>
              <a:buClr>
                <a:srgbClr val="0070C0"/>
              </a:buClr>
              <a:buSzPct val="80000"/>
              <a:buFont typeface="Wingdings" panose="05000000000000000000" pitchFamily="2" charset="2"/>
              <a:buNone/>
            </a:pPr>
            <a:endParaRPr lang="en-US" altLang="zh-CN" sz="1600" dirty="0">
              <a:ea typeface="方正舒体" panose="02010601030101010101" pitchFamily="2" charset="-122"/>
              <a:sym typeface="+mn-ea"/>
            </a:endParaRPr>
          </a:p>
        </p:txBody>
      </p:sp>
      <p:pic>
        <p:nvPicPr>
          <p:cNvPr id="3" name="图片 2"/>
          <p:cNvPicPr>
            <a:picLocks noChangeAspect="1"/>
          </p:cNvPicPr>
          <p:nvPr/>
        </p:nvPicPr>
        <p:blipFill>
          <a:blip r:embed="rId2"/>
          <a:stretch>
            <a:fillRect/>
          </a:stretch>
        </p:blipFill>
        <p:spPr>
          <a:xfrm>
            <a:off x="2440305" y="4575810"/>
            <a:ext cx="6461125" cy="2013585"/>
          </a:xfrm>
          <a:prstGeom prst="rect">
            <a:avLst/>
          </a:prstGeom>
        </p:spPr>
      </p:pic>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3832</Words>
  <Application>WPS 演示</Application>
  <PresentationFormat>自定义</PresentationFormat>
  <Paragraphs>190</Paragraphs>
  <Slides>19</Slides>
  <Notes>2</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19</vt:i4>
      </vt:variant>
    </vt:vector>
  </HeadingPairs>
  <TitlesOfParts>
    <vt:vector size="34" baseType="lpstr">
      <vt:lpstr>Arial</vt:lpstr>
      <vt:lpstr>宋体</vt:lpstr>
      <vt:lpstr>Wingdings</vt:lpstr>
      <vt:lpstr>方正小标宋简体</vt:lpstr>
      <vt:lpstr>黑体</vt:lpstr>
      <vt:lpstr>楷体</vt:lpstr>
      <vt:lpstr>Source Han Serif CN Bold</vt:lpstr>
      <vt:lpstr>微软雅黑</vt:lpstr>
      <vt:lpstr>方正舒体</vt:lpstr>
      <vt:lpstr>Wingdings</vt:lpstr>
      <vt:lpstr>等线</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Autism</cp:lastModifiedBy>
  <cp:revision>116</cp:revision>
  <dcterms:created xsi:type="dcterms:W3CDTF">2021-11-09T08:29:00Z</dcterms:created>
  <dcterms:modified xsi:type="dcterms:W3CDTF">2021-12-30T07:18:08Z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2052-11.1.0.11194</vt:lpwstr>
  </property>
  <property fmtid="{D5CDD505-2E9C-101B-9397-08002B2CF9AE}" pid="3" name="ICV">
    <vt:lpwstr>F24D259486A34A86928FD5F41398A549</vt:lpwstr>
  </property>
</Properties>
</file>